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63" r:id="rId6"/>
    <p:sldId id="258" r:id="rId7"/>
    <p:sldId id="284" r:id="rId8"/>
    <p:sldId id="285" r:id="rId9"/>
    <p:sldId id="310" r:id="rId10"/>
    <p:sldId id="259" r:id="rId11"/>
    <p:sldId id="305" r:id="rId12"/>
    <p:sldId id="308" r:id="rId13"/>
    <p:sldId id="309" r:id="rId14"/>
    <p:sldId id="278" r:id="rId15"/>
    <p:sldId id="296" r:id="rId16"/>
    <p:sldId id="298" r:id="rId17"/>
    <p:sldId id="320" r:id="rId18"/>
    <p:sldId id="260" r:id="rId19"/>
    <p:sldId id="261" r:id="rId20"/>
    <p:sldId id="302" r:id="rId21"/>
    <p:sldId id="277" r:id="rId22"/>
    <p:sldId id="319" r:id="rId23"/>
    <p:sldId id="306" r:id="rId24"/>
    <p:sldId id="307" r:id="rId25"/>
    <p:sldId id="264" r:id="rId26"/>
    <p:sldId id="279" r:id="rId27"/>
    <p:sldId id="269" r:id="rId28"/>
    <p:sldId id="299" r:id="rId29"/>
    <p:sldId id="303" r:id="rId30"/>
  </p:sldIdLst>
  <p:sldSz cx="12192000" cy="6858000"/>
  <p:notesSz cx="6797675" cy="98599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Forte" initials="GF" lastIdx="1" clrIdx="0">
    <p:extLst>
      <p:ext uri="{19B8F6BF-5375-455C-9EA6-DF929625EA0E}">
        <p15:presenceInfo xmlns:p15="http://schemas.microsoft.com/office/powerpoint/2012/main" userId="S::gforte@invitalia.it::8398b335-5d11-4e1e-b376-8081a02ce1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070"/>
    <a:srgbClr val="E6E6E6"/>
    <a:srgbClr val="75B24E"/>
    <a:srgbClr val="F8F8F8"/>
    <a:srgbClr val="929292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C4C92-C1F2-458B-9B06-53158151B7B5}" v="11" dt="2020-12-07T16:43:36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35" autoAdjust="0"/>
  </p:normalViewPr>
  <p:slideViewPr>
    <p:cSldViewPr snapToGrid="0">
      <p:cViewPr varScale="1">
        <p:scale>
          <a:sx n="71" d="100"/>
          <a:sy n="71" d="100"/>
        </p:scale>
        <p:origin x="1032" y="5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 Silvia" userId="68191924-b2da-43ce-bf1a-d553dddcdb8d" providerId="ADAL" clId="{B7CC4C92-C1F2-458B-9B06-53158151B7B5}"/>
    <pc:docChg chg="undo custSel addSld delSld modSld sldOrd">
      <pc:chgData name="Fabrizi Silvia" userId="68191924-b2da-43ce-bf1a-d553dddcdb8d" providerId="ADAL" clId="{B7CC4C92-C1F2-458B-9B06-53158151B7B5}" dt="2020-12-07T16:51:57.072" v="1256" actId="478"/>
      <pc:docMkLst>
        <pc:docMk/>
      </pc:docMkLst>
      <pc:sldChg chg="modSp mod">
        <pc:chgData name="Fabrizi Silvia" userId="68191924-b2da-43ce-bf1a-d553dddcdb8d" providerId="ADAL" clId="{B7CC4C92-C1F2-458B-9B06-53158151B7B5}" dt="2020-12-07T16:48:18.595" v="1174" actId="20577"/>
        <pc:sldMkLst>
          <pc:docMk/>
          <pc:sldMk cId="1539122495" sldId="259"/>
        </pc:sldMkLst>
        <pc:spChg chg="mod">
          <ac:chgData name="Fabrizi Silvia" userId="68191924-b2da-43ce-bf1a-d553dddcdb8d" providerId="ADAL" clId="{B7CC4C92-C1F2-458B-9B06-53158151B7B5}" dt="2020-12-07T16:48:18.595" v="1174" actId="20577"/>
          <ac:spMkLst>
            <pc:docMk/>
            <pc:sldMk cId="1539122495" sldId="259"/>
            <ac:spMk id="6" creationId="{5C5DA9D4-F460-DD4B-948A-6AD652306B8F}"/>
          </ac:spMkLst>
        </pc:spChg>
        <pc:spChg chg="mod">
          <ac:chgData name="Fabrizi Silvia" userId="68191924-b2da-43ce-bf1a-d553dddcdb8d" providerId="ADAL" clId="{B7CC4C92-C1F2-458B-9B06-53158151B7B5}" dt="2020-12-07T16:21:59.070" v="150" actId="20577"/>
          <ac:spMkLst>
            <pc:docMk/>
            <pc:sldMk cId="1539122495" sldId="259"/>
            <ac:spMk id="20" creationId="{F782034E-374B-4709-B522-1B4C00E9AEC3}"/>
          </ac:spMkLst>
        </pc:spChg>
        <pc:graphicFrameChg chg="modGraphic">
          <ac:chgData name="Fabrizi Silvia" userId="68191924-b2da-43ce-bf1a-d553dddcdb8d" providerId="ADAL" clId="{B7CC4C92-C1F2-458B-9B06-53158151B7B5}" dt="2020-12-07T16:23:15.895" v="161" actId="403"/>
          <ac:graphicFrameMkLst>
            <pc:docMk/>
            <pc:sldMk cId="1539122495" sldId="259"/>
            <ac:graphicFrameMk id="39" creationId="{E471D429-4746-A646-8BA5-E1EEF08CB550}"/>
          </ac:graphicFrameMkLst>
        </pc:graphicFrameChg>
      </pc:sldChg>
      <pc:sldChg chg="delSp modSp mod">
        <pc:chgData name="Fabrizi Silvia" userId="68191924-b2da-43ce-bf1a-d553dddcdb8d" providerId="ADAL" clId="{B7CC4C92-C1F2-458B-9B06-53158151B7B5}" dt="2020-12-07T16:51:57.072" v="1256" actId="478"/>
        <pc:sldMkLst>
          <pc:docMk/>
          <pc:sldMk cId="62372748" sldId="260"/>
        </pc:sldMkLst>
        <pc:spChg chg="del">
          <ac:chgData name="Fabrizi Silvia" userId="68191924-b2da-43ce-bf1a-d553dddcdb8d" providerId="ADAL" clId="{B7CC4C92-C1F2-458B-9B06-53158151B7B5}" dt="2020-12-07T16:28:15.810" v="363" actId="478"/>
          <ac:spMkLst>
            <pc:docMk/>
            <pc:sldMk cId="62372748" sldId="260"/>
            <ac:spMk id="2" creationId="{F78024F8-C258-9947-BBF0-DF74FB2E34DE}"/>
          </ac:spMkLst>
        </pc:spChg>
        <pc:spChg chg="mod">
          <ac:chgData name="Fabrizi Silvia" userId="68191924-b2da-43ce-bf1a-d553dddcdb8d" providerId="ADAL" clId="{B7CC4C92-C1F2-458B-9B06-53158151B7B5}" dt="2020-12-07T16:49:14.827" v="1203" actId="1076"/>
          <ac:spMkLst>
            <pc:docMk/>
            <pc:sldMk cId="62372748" sldId="260"/>
            <ac:spMk id="4" creationId="{BD214DE1-5E1C-624A-A638-DA7D5C8139EE}"/>
          </ac:spMkLst>
        </pc:spChg>
        <pc:spChg chg="mod">
          <ac:chgData name="Fabrizi Silvia" userId="68191924-b2da-43ce-bf1a-d553dddcdb8d" providerId="ADAL" clId="{B7CC4C92-C1F2-458B-9B06-53158151B7B5}" dt="2020-12-07T16:28:31.556" v="443" actId="1038"/>
          <ac:spMkLst>
            <pc:docMk/>
            <pc:sldMk cId="62372748" sldId="260"/>
            <ac:spMk id="27" creationId="{9367928F-FA28-B74B-B85E-59C6F04F8430}"/>
          </ac:spMkLst>
        </pc:spChg>
        <pc:spChg chg="mod">
          <ac:chgData name="Fabrizi Silvia" userId="68191924-b2da-43ce-bf1a-d553dddcdb8d" providerId="ADAL" clId="{B7CC4C92-C1F2-458B-9B06-53158151B7B5}" dt="2020-12-07T16:28:31.556" v="443" actId="1038"/>
          <ac:spMkLst>
            <pc:docMk/>
            <pc:sldMk cId="62372748" sldId="260"/>
            <ac:spMk id="28" creationId="{099A60DB-DD5A-E846-9711-71E5A9F488E4}"/>
          </ac:spMkLst>
        </pc:spChg>
        <pc:spChg chg="mod">
          <ac:chgData name="Fabrizi Silvia" userId="68191924-b2da-43ce-bf1a-d553dddcdb8d" providerId="ADAL" clId="{B7CC4C92-C1F2-458B-9B06-53158151B7B5}" dt="2020-12-07T16:40:50.849" v="741" actId="1037"/>
          <ac:spMkLst>
            <pc:docMk/>
            <pc:sldMk cId="62372748" sldId="260"/>
            <ac:spMk id="29" creationId="{19F81EB2-2C18-0848-8199-975FD3B40AAE}"/>
          </ac:spMkLst>
        </pc:spChg>
        <pc:spChg chg="mod">
          <ac:chgData name="Fabrizi Silvia" userId="68191924-b2da-43ce-bf1a-d553dddcdb8d" providerId="ADAL" clId="{B7CC4C92-C1F2-458B-9B06-53158151B7B5}" dt="2020-12-07T16:40:44.727" v="711" actId="1076"/>
          <ac:spMkLst>
            <pc:docMk/>
            <pc:sldMk cId="62372748" sldId="260"/>
            <ac:spMk id="30" creationId="{C175F3A8-4201-CE44-BB58-6D4BF2CB0CCE}"/>
          </ac:spMkLst>
        </pc:spChg>
        <pc:spChg chg="mod">
          <ac:chgData name="Fabrizi Silvia" userId="68191924-b2da-43ce-bf1a-d553dddcdb8d" providerId="ADAL" clId="{B7CC4C92-C1F2-458B-9B06-53158151B7B5}" dt="2020-12-07T16:40:41.222" v="710" actId="1076"/>
          <ac:spMkLst>
            <pc:docMk/>
            <pc:sldMk cId="62372748" sldId="260"/>
            <ac:spMk id="31" creationId="{B421EDE1-B9F2-48DC-B773-72A54D610A37}"/>
          </ac:spMkLst>
        </pc:spChg>
        <pc:spChg chg="mod">
          <ac:chgData name="Fabrizi Silvia" userId="68191924-b2da-43ce-bf1a-d553dddcdb8d" providerId="ADAL" clId="{B7CC4C92-C1F2-458B-9B06-53158151B7B5}" dt="2020-12-07T16:49:23.330" v="1205" actId="1076"/>
          <ac:spMkLst>
            <pc:docMk/>
            <pc:sldMk cId="62372748" sldId="260"/>
            <ac:spMk id="32" creationId="{D0E4A546-7EA7-4AB4-BAA9-4FDB2D045333}"/>
          </ac:spMkLst>
        </pc:spChg>
        <pc:spChg chg="mod">
          <ac:chgData name="Fabrizi Silvia" userId="68191924-b2da-43ce-bf1a-d553dddcdb8d" providerId="ADAL" clId="{B7CC4C92-C1F2-458B-9B06-53158151B7B5}" dt="2020-12-07T16:49:11.991" v="1202" actId="1037"/>
          <ac:spMkLst>
            <pc:docMk/>
            <pc:sldMk cId="62372748" sldId="260"/>
            <ac:spMk id="33" creationId="{F98B5353-A9E3-734D-884E-98CA376839B3}"/>
          </ac:spMkLst>
        </pc:spChg>
        <pc:spChg chg="mod">
          <ac:chgData name="Fabrizi Silvia" userId="68191924-b2da-43ce-bf1a-d553dddcdb8d" providerId="ADAL" clId="{B7CC4C92-C1F2-458B-9B06-53158151B7B5}" dt="2020-12-07T16:28:31.556" v="443" actId="1038"/>
          <ac:spMkLst>
            <pc:docMk/>
            <pc:sldMk cId="62372748" sldId="260"/>
            <ac:spMk id="99" creationId="{309072A5-BCC0-E746-AB4C-905C7A5BE541}"/>
          </ac:spMkLst>
        </pc:spChg>
        <pc:graphicFrameChg chg="modGraphic">
          <ac:chgData name="Fabrizi Silvia" userId="68191924-b2da-43ce-bf1a-d553dddcdb8d" providerId="ADAL" clId="{B7CC4C92-C1F2-458B-9B06-53158151B7B5}" dt="2020-12-07T16:49:06.061" v="1188" actId="404"/>
          <ac:graphicFrameMkLst>
            <pc:docMk/>
            <pc:sldMk cId="62372748" sldId="260"/>
            <ac:graphicFrameMk id="141" creationId="{5D4E9DE6-2A83-C746-A25C-9BEC8C32A17C}"/>
          </ac:graphicFrameMkLst>
        </pc:graphicFrameChg>
        <pc:picChg chg="del">
          <ac:chgData name="Fabrizi Silvia" userId="68191924-b2da-43ce-bf1a-d553dddcdb8d" providerId="ADAL" clId="{B7CC4C92-C1F2-458B-9B06-53158151B7B5}" dt="2020-12-07T16:51:57.072" v="1256" actId="478"/>
          <ac:picMkLst>
            <pc:docMk/>
            <pc:sldMk cId="62372748" sldId="260"/>
            <ac:picMk id="7" creationId="{DFBC5A50-76E0-4C41-BBA5-E7CE8E94275D}"/>
          </ac:picMkLst>
        </pc:picChg>
        <pc:cxnChg chg="del mod">
          <ac:chgData name="Fabrizi Silvia" userId="68191924-b2da-43ce-bf1a-d553dddcdb8d" providerId="ADAL" clId="{B7CC4C92-C1F2-458B-9B06-53158151B7B5}" dt="2020-12-07T16:28:18.655" v="364" actId="478"/>
          <ac:cxnSpMkLst>
            <pc:docMk/>
            <pc:sldMk cId="62372748" sldId="260"/>
            <ac:cxnSpMk id="34" creationId="{C33CE45E-F679-9D4D-82ED-9956ECD09A77}"/>
          </ac:cxnSpMkLst>
        </pc:cxnChg>
        <pc:cxnChg chg="mod">
          <ac:chgData name="Fabrizi Silvia" userId="68191924-b2da-43ce-bf1a-d553dddcdb8d" providerId="ADAL" clId="{B7CC4C92-C1F2-458B-9B06-53158151B7B5}" dt="2020-12-07T16:28:31.556" v="443" actId="1038"/>
          <ac:cxnSpMkLst>
            <pc:docMk/>
            <pc:sldMk cId="62372748" sldId="260"/>
            <ac:cxnSpMk id="39" creationId="{E258AB3E-E1A8-0A41-9249-362024E01A0C}"/>
          </ac:cxnSpMkLst>
        </pc:cxnChg>
        <pc:cxnChg chg="mod">
          <ac:chgData name="Fabrizi Silvia" userId="68191924-b2da-43ce-bf1a-d553dddcdb8d" providerId="ADAL" clId="{B7CC4C92-C1F2-458B-9B06-53158151B7B5}" dt="2020-12-07T16:28:31.556" v="443" actId="1038"/>
          <ac:cxnSpMkLst>
            <pc:docMk/>
            <pc:sldMk cId="62372748" sldId="260"/>
            <ac:cxnSpMk id="42" creationId="{DDDEBA1A-A3CB-CF46-AE1C-6F45B1D38EE5}"/>
          </ac:cxnSpMkLst>
        </pc:cxnChg>
        <pc:cxnChg chg="mod">
          <ac:chgData name="Fabrizi Silvia" userId="68191924-b2da-43ce-bf1a-d553dddcdb8d" providerId="ADAL" clId="{B7CC4C92-C1F2-458B-9B06-53158151B7B5}" dt="2020-12-07T16:49:11.991" v="1202" actId="1037"/>
          <ac:cxnSpMkLst>
            <pc:docMk/>
            <pc:sldMk cId="62372748" sldId="260"/>
            <ac:cxnSpMk id="45" creationId="{795C399A-BEF2-1A46-9ABB-4B607BF15F3C}"/>
          </ac:cxnSpMkLst>
        </pc:cxnChg>
        <pc:cxnChg chg="mod">
          <ac:chgData name="Fabrizi Silvia" userId="68191924-b2da-43ce-bf1a-d553dddcdb8d" providerId="ADAL" clId="{B7CC4C92-C1F2-458B-9B06-53158151B7B5}" dt="2020-12-07T16:49:14.827" v="1203" actId="1076"/>
          <ac:cxnSpMkLst>
            <pc:docMk/>
            <pc:sldMk cId="62372748" sldId="260"/>
            <ac:cxnSpMk id="48" creationId="{EC792603-C508-F140-8E8D-BBFA8CD8389D}"/>
          </ac:cxnSpMkLst>
        </pc:cxnChg>
        <pc:cxnChg chg="mod">
          <ac:chgData name="Fabrizi Silvia" userId="68191924-b2da-43ce-bf1a-d553dddcdb8d" providerId="ADAL" clId="{B7CC4C92-C1F2-458B-9B06-53158151B7B5}" dt="2020-12-07T16:49:14.827" v="1203" actId="1076"/>
          <ac:cxnSpMkLst>
            <pc:docMk/>
            <pc:sldMk cId="62372748" sldId="260"/>
            <ac:cxnSpMk id="51" creationId="{467DD6E3-547B-DB46-AE66-EEF3620EB96B}"/>
          </ac:cxnSpMkLst>
        </pc:cxnChg>
        <pc:cxnChg chg="mod">
          <ac:chgData name="Fabrizi Silvia" userId="68191924-b2da-43ce-bf1a-d553dddcdb8d" providerId="ADAL" clId="{B7CC4C92-C1F2-458B-9B06-53158151B7B5}" dt="2020-12-07T16:40:50.849" v="741" actId="1037"/>
          <ac:cxnSpMkLst>
            <pc:docMk/>
            <pc:sldMk cId="62372748" sldId="260"/>
            <ac:cxnSpMk id="110" creationId="{E0C4D70B-A651-FC48-A1BD-C9250C93FD65}"/>
          </ac:cxnSpMkLst>
        </pc:cxnChg>
      </pc:sldChg>
      <pc:sldChg chg="modSp add mod">
        <pc:chgData name="Fabrizi Silvia" userId="68191924-b2da-43ce-bf1a-d553dddcdb8d" providerId="ADAL" clId="{B7CC4C92-C1F2-458B-9B06-53158151B7B5}" dt="2020-12-07T16:21:01.266" v="122" actId="20577"/>
        <pc:sldMkLst>
          <pc:docMk/>
          <pc:sldMk cId="1066912508" sldId="263"/>
        </pc:sldMkLst>
        <pc:spChg chg="mod">
          <ac:chgData name="Fabrizi Silvia" userId="68191924-b2da-43ce-bf1a-d553dddcdb8d" providerId="ADAL" clId="{B7CC4C92-C1F2-458B-9B06-53158151B7B5}" dt="2020-12-07T16:21:01.266" v="122" actId="20577"/>
          <ac:spMkLst>
            <pc:docMk/>
            <pc:sldMk cId="1066912508" sldId="263"/>
            <ac:spMk id="21" creationId="{68BE6BE1-5C8D-494B-87EF-3206BA85C80D}"/>
          </ac:spMkLst>
        </pc:spChg>
      </pc:sldChg>
      <pc:sldChg chg="modSp mod ord">
        <pc:chgData name="Fabrizi Silvia" userId="68191924-b2da-43ce-bf1a-d553dddcdb8d" providerId="ADAL" clId="{B7CC4C92-C1F2-458B-9B06-53158151B7B5}" dt="2020-12-07T16:47:36.045" v="1171" actId="27636"/>
        <pc:sldMkLst>
          <pc:docMk/>
          <pc:sldMk cId="3033251196" sldId="264"/>
        </pc:sldMkLst>
        <pc:spChg chg="mod">
          <ac:chgData name="Fabrizi Silvia" userId="68191924-b2da-43ce-bf1a-d553dddcdb8d" providerId="ADAL" clId="{B7CC4C92-C1F2-458B-9B06-53158151B7B5}" dt="2020-12-07T16:47:36.045" v="1171" actId="27636"/>
          <ac:spMkLst>
            <pc:docMk/>
            <pc:sldMk cId="3033251196" sldId="264"/>
            <ac:spMk id="21" creationId="{68BE6BE1-5C8D-494B-87EF-3206BA85C80D}"/>
          </ac:spMkLst>
        </pc:spChg>
      </pc:sldChg>
      <pc:sldChg chg="del">
        <pc:chgData name="Fabrizi Silvia" userId="68191924-b2da-43ce-bf1a-d553dddcdb8d" providerId="ADAL" clId="{B7CC4C92-C1F2-458B-9B06-53158151B7B5}" dt="2020-12-07T16:37:16.765" v="536" actId="47"/>
        <pc:sldMkLst>
          <pc:docMk/>
          <pc:sldMk cId="3776982879" sldId="268"/>
        </pc:sldMkLst>
      </pc:sldChg>
      <pc:sldChg chg="modSp mod">
        <pc:chgData name="Fabrizi Silvia" userId="68191924-b2da-43ce-bf1a-d553dddcdb8d" providerId="ADAL" clId="{B7CC4C92-C1F2-458B-9B06-53158151B7B5}" dt="2020-12-07T16:47:30.132" v="1169" actId="20577"/>
        <pc:sldMkLst>
          <pc:docMk/>
          <pc:sldMk cId="2866119580" sldId="269"/>
        </pc:sldMkLst>
        <pc:spChg chg="mod">
          <ac:chgData name="Fabrizi Silvia" userId="68191924-b2da-43ce-bf1a-d553dddcdb8d" providerId="ADAL" clId="{B7CC4C92-C1F2-458B-9B06-53158151B7B5}" dt="2020-12-07T16:41:48.737" v="824" actId="6549"/>
          <ac:spMkLst>
            <pc:docMk/>
            <pc:sldMk cId="2866119580" sldId="269"/>
            <ac:spMk id="6" creationId="{5C5DA9D4-F460-DD4B-948A-6AD652306B8F}"/>
          </ac:spMkLst>
        </pc:spChg>
        <pc:spChg chg="mod">
          <ac:chgData name="Fabrizi Silvia" userId="68191924-b2da-43ce-bf1a-d553dddcdb8d" providerId="ADAL" clId="{B7CC4C92-C1F2-458B-9B06-53158151B7B5}" dt="2020-12-07T16:47:30.132" v="1169" actId="20577"/>
          <ac:spMkLst>
            <pc:docMk/>
            <pc:sldMk cId="2866119580" sldId="269"/>
            <ac:spMk id="8" creationId="{6932DFDA-760F-46F6-B702-F69B21109FF0}"/>
          </ac:spMkLst>
        </pc:spChg>
        <pc:spChg chg="mod">
          <ac:chgData name="Fabrizi Silvia" userId="68191924-b2da-43ce-bf1a-d553dddcdb8d" providerId="ADAL" clId="{B7CC4C92-C1F2-458B-9B06-53158151B7B5}" dt="2020-12-07T16:42:10.412" v="871" actId="403"/>
          <ac:spMkLst>
            <pc:docMk/>
            <pc:sldMk cId="2866119580" sldId="269"/>
            <ac:spMk id="15" creationId="{63F1900B-523E-2D4C-AA1E-2067EBED6D84}"/>
          </ac:spMkLst>
        </pc:spChg>
      </pc:sldChg>
      <pc:sldChg chg="del">
        <pc:chgData name="Fabrizi Silvia" userId="68191924-b2da-43ce-bf1a-d553dddcdb8d" providerId="ADAL" clId="{B7CC4C92-C1F2-458B-9B06-53158151B7B5}" dt="2020-12-07T16:31:58.966" v="486" actId="47"/>
        <pc:sldMkLst>
          <pc:docMk/>
          <pc:sldMk cId="3509906202" sldId="276"/>
        </pc:sldMkLst>
      </pc:sldChg>
      <pc:sldChg chg="addSp delSp modSp mod ord">
        <pc:chgData name="Fabrizi Silvia" userId="68191924-b2da-43ce-bf1a-d553dddcdb8d" providerId="ADAL" clId="{B7CC4C92-C1F2-458B-9B06-53158151B7B5}" dt="2020-12-07T16:51:04.076" v="1241" actId="6549"/>
        <pc:sldMkLst>
          <pc:docMk/>
          <pc:sldMk cId="2763599960" sldId="277"/>
        </pc:sldMkLst>
        <pc:spChg chg="mod">
          <ac:chgData name="Fabrizi Silvia" userId="68191924-b2da-43ce-bf1a-d553dddcdb8d" providerId="ADAL" clId="{B7CC4C92-C1F2-458B-9B06-53158151B7B5}" dt="2020-12-07T16:51:04.076" v="1241" actId="6549"/>
          <ac:spMkLst>
            <pc:docMk/>
            <pc:sldMk cId="2763599960" sldId="277"/>
            <ac:spMk id="6" creationId="{5C5DA9D4-F460-DD4B-948A-6AD652306B8F}"/>
          </ac:spMkLst>
        </pc:spChg>
        <pc:picChg chg="add del">
          <ac:chgData name="Fabrizi Silvia" userId="68191924-b2da-43ce-bf1a-d553dddcdb8d" providerId="ADAL" clId="{B7CC4C92-C1F2-458B-9B06-53158151B7B5}" dt="2020-12-07T16:35:51.021" v="503" actId="478"/>
          <ac:picMkLst>
            <pc:docMk/>
            <pc:sldMk cId="2763599960" sldId="277"/>
            <ac:picMk id="18" creationId="{7BF3EB7E-09A7-AF43-9C23-D3EBE3E4F524}"/>
          </ac:picMkLst>
        </pc:picChg>
      </pc:sldChg>
      <pc:sldChg chg="modSp mod">
        <pc:chgData name="Fabrizi Silvia" userId="68191924-b2da-43ce-bf1a-d553dddcdb8d" providerId="ADAL" clId="{B7CC4C92-C1F2-458B-9B06-53158151B7B5}" dt="2020-12-07T16:48:32.470" v="1178" actId="20577"/>
        <pc:sldMkLst>
          <pc:docMk/>
          <pc:sldMk cId="2407380783" sldId="278"/>
        </pc:sldMkLst>
        <pc:spChg chg="mod">
          <ac:chgData name="Fabrizi Silvia" userId="68191924-b2da-43ce-bf1a-d553dddcdb8d" providerId="ADAL" clId="{B7CC4C92-C1F2-458B-9B06-53158151B7B5}" dt="2020-12-07T16:48:32.470" v="1178" actId="20577"/>
          <ac:spMkLst>
            <pc:docMk/>
            <pc:sldMk cId="2407380783" sldId="278"/>
            <ac:spMk id="6" creationId="{5C5DA9D4-F460-DD4B-948A-6AD652306B8F}"/>
          </ac:spMkLst>
        </pc:spChg>
        <pc:graphicFrameChg chg="modGraphic">
          <ac:chgData name="Fabrizi Silvia" userId="68191924-b2da-43ce-bf1a-d553dddcdb8d" providerId="ADAL" clId="{B7CC4C92-C1F2-458B-9B06-53158151B7B5}" dt="2020-12-07T16:27:14.411" v="337" actId="20577"/>
          <ac:graphicFrameMkLst>
            <pc:docMk/>
            <pc:sldMk cId="2407380783" sldId="278"/>
            <ac:graphicFrameMk id="39" creationId="{E471D429-4746-A646-8BA5-E1EEF08CB550}"/>
          </ac:graphicFrameMkLst>
        </pc:graphicFrameChg>
      </pc:sldChg>
      <pc:sldChg chg="del">
        <pc:chgData name="Fabrizi Silvia" userId="68191924-b2da-43ce-bf1a-d553dddcdb8d" providerId="ADAL" clId="{B7CC4C92-C1F2-458B-9B06-53158151B7B5}" dt="2020-12-07T16:37:16.162" v="535" actId="47"/>
        <pc:sldMkLst>
          <pc:docMk/>
          <pc:sldMk cId="2965035117" sldId="283"/>
        </pc:sldMkLst>
      </pc:sldChg>
      <pc:sldChg chg="modSp mod modNotesTx">
        <pc:chgData name="Fabrizi Silvia" userId="68191924-b2da-43ce-bf1a-d553dddcdb8d" providerId="ADAL" clId="{B7CC4C92-C1F2-458B-9B06-53158151B7B5}" dt="2020-12-07T16:19:30.566" v="51" actId="20577"/>
        <pc:sldMkLst>
          <pc:docMk/>
          <pc:sldMk cId="4246991027" sldId="284"/>
        </pc:sldMkLst>
        <pc:spChg chg="mod">
          <ac:chgData name="Fabrizi Silvia" userId="68191924-b2da-43ce-bf1a-d553dddcdb8d" providerId="ADAL" clId="{B7CC4C92-C1F2-458B-9B06-53158151B7B5}" dt="2020-12-07T16:17:24.707" v="1" actId="20577"/>
          <ac:spMkLst>
            <pc:docMk/>
            <pc:sldMk cId="4246991027" sldId="284"/>
            <ac:spMk id="6" creationId="{5C5DA9D4-F460-DD4B-948A-6AD652306B8F}"/>
          </ac:spMkLst>
        </pc:spChg>
        <pc:spChg chg="mod">
          <ac:chgData name="Fabrizi Silvia" userId="68191924-b2da-43ce-bf1a-d553dddcdb8d" providerId="ADAL" clId="{B7CC4C92-C1F2-458B-9B06-53158151B7B5}" dt="2020-12-07T16:19:30.566" v="51" actId="20577"/>
          <ac:spMkLst>
            <pc:docMk/>
            <pc:sldMk cId="4246991027" sldId="284"/>
            <ac:spMk id="42" creationId="{EA040B92-44DD-4B50-9377-67F7D4589378}"/>
          </ac:spMkLst>
        </pc:spChg>
      </pc:sldChg>
      <pc:sldChg chg="modSp mod">
        <pc:chgData name="Fabrizi Silvia" userId="68191924-b2da-43ce-bf1a-d553dddcdb8d" providerId="ADAL" clId="{B7CC4C92-C1F2-458B-9B06-53158151B7B5}" dt="2020-12-07T16:20:31.771" v="120" actId="207"/>
        <pc:sldMkLst>
          <pc:docMk/>
          <pc:sldMk cId="3827899308" sldId="285"/>
        </pc:sldMkLst>
        <pc:spChg chg="mod">
          <ac:chgData name="Fabrizi Silvia" userId="68191924-b2da-43ce-bf1a-d553dddcdb8d" providerId="ADAL" clId="{B7CC4C92-C1F2-458B-9B06-53158151B7B5}" dt="2020-12-07T16:20:06.285" v="115" actId="6549"/>
          <ac:spMkLst>
            <pc:docMk/>
            <pc:sldMk cId="3827899308" sldId="285"/>
            <ac:spMk id="21" creationId="{68BE6BE1-5C8D-494B-87EF-3206BA85C80D}"/>
          </ac:spMkLst>
        </pc:spChg>
        <pc:graphicFrameChg chg="mod modGraphic">
          <ac:chgData name="Fabrizi Silvia" userId="68191924-b2da-43ce-bf1a-d553dddcdb8d" providerId="ADAL" clId="{B7CC4C92-C1F2-458B-9B06-53158151B7B5}" dt="2020-12-07T16:20:31.771" v="120" actId="207"/>
          <ac:graphicFrameMkLst>
            <pc:docMk/>
            <pc:sldMk cId="3827899308" sldId="285"/>
            <ac:graphicFrameMk id="10" creationId="{7852CB05-A1A1-445B-98C8-5E98C9472113}"/>
          </ac:graphicFrameMkLst>
        </pc:graphicFrameChg>
      </pc:sldChg>
      <pc:sldChg chg="del">
        <pc:chgData name="Fabrizi Silvia" userId="68191924-b2da-43ce-bf1a-d553dddcdb8d" providerId="ADAL" clId="{B7CC4C92-C1F2-458B-9B06-53158151B7B5}" dt="2020-12-07T16:37:18.085" v="538" actId="47"/>
        <pc:sldMkLst>
          <pc:docMk/>
          <pc:sldMk cId="2702542661" sldId="289"/>
        </pc:sldMkLst>
      </pc:sldChg>
      <pc:sldChg chg="del">
        <pc:chgData name="Fabrizi Silvia" userId="68191924-b2da-43ce-bf1a-d553dddcdb8d" providerId="ADAL" clId="{B7CC4C92-C1F2-458B-9B06-53158151B7B5}" dt="2020-12-07T16:37:17.611" v="537" actId="47"/>
        <pc:sldMkLst>
          <pc:docMk/>
          <pc:sldMk cId="283929355" sldId="290"/>
        </pc:sldMkLst>
      </pc:sldChg>
      <pc:sldChg chg="add del ord">
        <pc:chgData name="Fabrizi Silvia" userId="68191924-b2da-43ce-bf1a-d553dddcdb8d" providerId="ADAL" clId="{B7CC4C92-C1F2-458B-9B06-53158151B7B5}" dt="2020-12-07T16:37:28.520" v="547" actId="2696"/>
        <pc:sldMkLst>
          <pc:docMk/>
          <pc:sldMk cId="1149284787" sldId="292"/>
        </pc:sldMkLst>
      </pc:sldChg>
      <pc:sldChg chg="add del">
        <pc:chgData name="Fabrizi Silvia" userId="68191924-b2da-43ce-bf1a-d553dddcdb8d" providerId="ADAL" clId="{B7CC4C92-C1F2-458B-9B06-53158151B7B5}" dt="2020-12-07T16:39:34.289" v="589" actId="47"/>
        <pc:sldMkLst>
          <pc:docMk/>
          <pc:sldMk cId="4184629102" sldId="292"/>
        </pc:sldMkLst>
      </pc:sldChg>
      <pc:sldChg chg="del ord">
        <pc:chgData name="Fabrizi Silvia" userId="68191924-b2da-43ce-bf1a-d553dddcdb8d" providerId="ADAL" clId="{B7CC4C92-C1F2-458B-9B06-53158151B7B5}" dt="2020-12-07T16:37:27.316" v="546" actId="47"/>
        <pc:sldMkLst>
          <pc:docMk/>
          <pc:sldMk cId="3161031814" sldId="295"/>
        </pc:sldMkLst>
      </pc:sldChg>
      <pc:sldChg chg="modSp mod">
        <pc:chgData name="Fabrizi Silvia" userId="68191924-b2da-43ce-bf1a-d553dddcdb8d" providerId="ADAL" clId="{B7CC4C92-C1F2-458B-9B06-53158151B7B5}" dt="2020-12-07T16:48:35.356" v="1179" actId="20577"/>
        <pc:sldMkLst>
          <pc:docMk/>
          <pc:sldMk cId="2064778334" sldId="296"/>
        </pc:sldMkLst>
        <pc:spChg chg="mod">
          <ac:chgData name="Fabrizi Silvia" userId="68191924-b2da-43ce-bf1a-d553dddcdb8d" providerId="ADAL" clId="{B7CC4C92-C1F2-458B-9B06-53158151B7B5}" dt="2020-12-07T16:48:35.356" v="1179" actId="20577"/>
          <ac:spMkLst>
            <pc:docMk/>
            <pc:sldMk cId="2064778334" sldId="296"/>
            <ac:spMk id="10" creationId="{5F244E2D-23E3-424E-882C-9EFDE6006207}"/>
          </ac:spMkLst>
        </pc:spChg>
        <pc:spChg chg="mod">
          <ac:chgData name="Fabrizi Silvia" userId="68191924-b2da-43ce-bf1a-d553dddcdb8d" providerId="ADAL" clId="{B7CC4C92-C1F2-458B-9B06-53158151B7B5}" dt="2020-12-07T16:27:33.468" v="361" actId="6549"/>
          <ac:spMkLst>
            <pc:docMk/>
            <pc:sldMk cId="2064778334" sldId="296"/>
            <ac:spMk id="13" creationId="{DF59DD74-4F9A-47C5-BBE2-BEFCBBF231A1}"/>
          </ac:spMkLst>
        </pc:spChg>
      </pc:sldChg>
      <pc:sldChg chg="modSp mod">
        <pc:chgData name="Fabrizi Silvia" userId="68191924-b2da-43ce-bf1a-d553dddcdb8d" providerId="ADAL" clId="{B7CC4C92-C1F2-458B-9B06-53158151B7B5}" dt="2020-12-07T16:48:38.229" v="1180" actId="20577"/>
        <pc:sldMkLst>
          <pc:docMk/>
          <pc:sldMk cId="1785179001" sldId="298"/>
        </pc:sldMkLst>
        <pc:spChg chg="mod">
          <ac:chgData name="Fabrizi Silvia" userId="68191924-b2da-43ce-bf1a-d553dddcdb8d" providerId="ADAL" clId="{B7CC4C92-C1F2-458B-9B06-53158151B7B5}" dt="2020-12-07T16:47:59.599" v="1173" actId="6549"/>
          <ac:spMkLst>
            <pc:docMk/>
            <pc:sldMk cId="1785179001" sldId="298"/>
            <ac:spMk id="2" creationId="{6F801CC9-41D7-46AB-B229-ED8492B9458E}"/>
          </ac:spMkLst>
        </pc:spChg>
        <pc:spChg chg="mod">
          <ac:chgData name="Fabrizi Silvia" userId="68191924-b2da-43ce-bf1a-d553dddcdb8d" providerId="ADAL" clId="{B7CC4C92-C1F2-458B-9B06-53158151B7B5}" dt="2020-12-07T16:48:38.229" v="1180" actId="20577"/>
          <ac:spMkLst>
            <pc:docMk/>
            <pc:sldMk cId="1785179001" sldId="298"/>
            <ac:spMk id="12" creationId="{7CB8428F-6DEF-430D-AF1C-ED3C036EE442}"/>
          </ac:spMkLst>
        </pc:spChg>
      </pc:sldChg>
      <pc:sldChg chg="addSp modSp mod">
        <pc:chgData name="Fabrizi Silvia" userId="68191924-b2da-43ce-bf1a-d553dddcdb8d" providerId="ADAL" clId="{B7CC4C92-C1F2-458B-9B06-53158151B7B5}" dt="2020-12-07T16:51:46.742" v="1255" actId="1076"/>
        <pc:sldMkLst>
          <pc:docMk/>
          <pc:sldMk cId="2935062974" sldId="299"/>
        </pc:sldMkLst>
        <pc:spChg chg="add mod">
          <ac:chgData name="Fabrizi Silvia" userId="68191924-b2da-43ce-bf1a-d553dddcdb8d" providerId="ADAL" clId="{B7CC4C92-C1F2-458B-9B06-53158151B7B5}" dt="2020-12-07T16:47:19.212" v="1167" actId="207"/>
          <ac:spMkLst>
            <pc:docMk/>
            <pc:sldMk cId="2935062974" sldId="299"/>
            <ac:spMk id="21" creationId="{4C6004F1-01A8-4A62-8D4B-992690615772}"/>
          </ac:spMkLst>
        </pc:spChg>
        <pc:spChg chg="mod">
          <ac:chgData name="Fabrizi Silvia" userId="68191924-b2da-43ce-bf1a-d553dddcdb8d" providerId="ADAL" clId="{B7CC4C92-C1F2-458B-9B06-53158151B7B5}" dt="2020-12-07T16:47:07.907" v="1160" actId="1038"/>
          <ac:spMkLst>
            <pc:docMk/>
            <pc:sldMk cId="2935062974" sldId="299"/>
            <ac:spMk id="25" creationId="{598ECC04-704E-6949-8C9B-57D166484BD9}"/>
          </ac:spMkLst>
        </pc:spChg>
        <pc:spChg chg="mod">
          <ac:chgData name="Fabrizi Silvia" userId="68191924-b2da-43ce-bf1a-d553dddcdb8d" providerId="ADAL" clId="{B7CC4C92-C1F2-458B-9B06-53158151B7B5}" dt="2020-12-07T16:47:03.323" v="1144" actId="1038"/>
          <ac:spMkLst>
            <pc:docMk/>
            <pc:sldMk cId="2935062974" sldId="299"/>
            <ac:spMk id="29" creationId="{DCF354A9-9631-7A44-8EDD-DEC8A1284FD8}"/>
          </ac:spMkLst>
        </pc:spChg>
        <pc:spChg chg="mod">
          <ac:chgData name="Fabrizi Silvia" userId="68191924-b2da-43ce-bf1a-d553dddcdb8d" providerId="ADAL" clId="{B7CC4C92-C1F2-458B-9B06-53158151B7B5}" dt="2020-12-07T16:46:58.973" v="1120" actId="1037"/>
          <ac:spMkLst>
            <pc:docMk/>
            <pc:sldMk cId="2935062974" sldId="299"/>
            <ac:spMk id="30" creationId="{1FE19AB0-5BDB-E64B-973E-92573954591D}"/>
          </ac:spMkLst>
        </pc:spChg>
        <pc:spChg chg="mod">
          <ac:chgData name="Fabrizi Silvia" userId="68191924-b2da-43ce-bf1a-d553dddcdb8d" providerId="ADAL" clId="{B7CC4C92-C1F2-458B-9B06-53158151B7B5}" dt="2020-12-07T16:46:54.924" v="1095" actId="1038"/>
          <ac:spMkLst>
            <pc:docMk/>
            <pc:sldMk cId="2935062974" sldId="299"/>
            <ac:spMk id="37" creationId="{4A5ACE47-9052-4597-A429-D9AF7E1A9251}"/>
          </ac:spMkLst>
        </pc:spChg>
        <pc:graphicFrameChg chg="mod modGraphic">
          <ac:chgData name="Fabrizi Silvia" userId="68191924-b2da-43ce-bf1a-d553dddcdb8d" providerId="ADAL" clId="{B7CC4C92-C1F2-458B-9B06-53158151B7B5}" dt="2020-12-07T16:46:50.982" v="1075" actId="14100"/>
          <ac:graphicFrameMkLst>
            <pc:docMk/>
            <pc:sldMk cId="2935062974" sldId="299"/>
            <ac:graphicFrameMk id="39" creationId="{E471D429-4746-A646-8BA5-E1EEF08CB550}"/>
          </ac:graphicFrameMkLst>
        </pc:graphicFrameChg>
        <pc:picChg chg="mod">
          <ac:chgData name="Fabrizi Silvia" userId="68191924-b2da-43ce-bf1a-d553dddcdb8d" providerId="ADAL" clId="{B7CC4C92-C1F2-458B-9B06-53158151B7B5}" dt="2020-12-07T16:51:46.742" v="1255" actId="1076"/>
          <ac:picMkLst>
            <pc:docMk/>
            <pc:sldMk cId="2935062974" sldId="299"/>
            <ac:picMk id="7" creationId="{DFBC5A50-76E0-4C41-BBA5-E7CE8E94275D}"/>
          </ac:picMkLst>
        </pc:picChg>
        <pc:cxnChg chg="mod">
          <ac:chgData name="Fabrizi Silvia" userId="68191924-b2da-43ce-bf1a-d553dddcdb8d" providerId="ADAL" clId="{B7CC4C92-C1F2-458B-9B06-53158151B7B5}" dt="2020-12-07T16:47:07.907" v="1160" actId="1038"/>
          <ac:cxnSpMkLst>
            <pc:docMk/>
            <pc:sldMk cId="2935062974" sldId="299"/>
            <ac:cxnSpMk id="28" creationId="{6FEF2B20-0C32-A94C-A472-928C8DA708C5}"/>
          </ac:cxnSpMkLst>
        </pc:cxnChg>
        <pc:cxnChg chg="mod">
          <ac:chgData name="Fabrizi Silvia" userId="68191924-b2da-43ce-bf1a-d553dddcdb8d" providerId="ADAL" clId="{B7CC4C92-C1F2-458B-9B06-53158151B7B5}" dt="2020-12-07T16:46:58.973" v="1120" actId="1037"/>
          <ac:cxnSpMkLst>
            <pc:docMk/>
            <pc:sldMk cId="2935062974" sldId="299"/>
            <ac:cxnSpMk id="31" creationId="{3DB54822-61ED-46E3-9342-4DDAF2571F3B}"/>
          </ac:cxnSpMkLst>
        </pc:cxnChg>
        <pc:cxnChg chg="mod">
          <ac:chgData name="Fabrizi Silvia" userId="68191924-b2da-43ce-bf1a-d553dddcdb8d" providerId="ADAL" clId="{B7CC4C92-C1F2-458B-9B06-53158151B7B5}" dt="2020-12-07T16:47:03.323" v="1144" actId="1038"/>
          <ac:cxnSpMkLst>
            <pc:docMk/>
            <pc:sldMk cId="2935062974" sldId="299"/>
            <ac:cxnSpMk id="35" creationId="{122FDFBE-7D04-A646-AB7B-81DBC47D130A}"/>
          </ac:cxnSpMkLst>
        </pc:cxnChg>
      </pc:sldChg>
      <pc:sldChg chg="add del">
        <pc:chgData name="Fabrizi Silvia" userId="68191924-b2da-43ce-bf1a-d553dddcdb8d" providerId="ADAL" clId="{B7CC4C92-C1F2-458B-9B06-53158151B7B5}" dt="2020-12-07T16:37:26.464" v="545" actId="47"/>
        <pc:sldMkLst>
          <pc:docMk/>
          <pc:sldMk cId="2682781434" sldId="301"/>
        </pc:sldMkLst>
      </pc:sldChg>
      <pc:sldChg chg="modSp mod ord">
        <pc:chgData name="Fabrizi Silvia" userId="68191924-b2da-43ce-bf1a-d553dddcdb8d" providerId="ADAL" clId="{B7CC4C92-C1F2-458B-9B06-53158151B7B5}" dt="2020-12-07T16:50:18.609" v="1218" actId="403"/>
        <pc:sldMkLst>
          <pc:docMk/>
          <pc:sldMk cId="3646414073" sldId="302"/>
        </pc:sldMkLst>
        <pc:spChg chg="mod">
          <ac:chgData name="Fabrizi Silvia" userId="68191924-b2da-43ce-bf1a-d553dddcdb8d" providerId="ADAL" clId="{B7CC4C92-C1F2-458B-9B06-53158151B7B5}" dt="2020-12-07T16:50:18.609" v="1218" actId="403"/>
          <ac:spMkLst>
            <pc:docMk/>
            <pc:sldMk cId="3646414073" sldId="302"/>
            <ac:spMk id="6" creationId="{5C5DA9D4-F460-DD4B-948A-6AD652306B8F}"/>
          </ac:spMkLst>
        </pc:spChg>
      </pc:sldChg>
      <pc:sldChg chg="addSp delSp modSp mod">
        <pc:chgData name="Fabrizi Silvia" userId="68191924-b2da-43ce-bf1a-d553dddcdb8d" providerId="ADAL" clId="{B7CC4C92-C1F2-458B-9B06-53158151B7B5}" dt="2020-12-07T16:49:38.383" v="1208" actId="242"/>
        <pc:sldMkLst>
          <pc:docMk/>
          <pc:sldMk cId="3668334384" sldId="303"/>
        </pc:sldMkLst>
        <pc:spChg chg="del mod">
          <ac:chgData name="Fabrizi Silvia" userId="68191924-b2da-43ce-bf1a-d553dddcdb8d" providerId="ADAL" clId="{B7CC4C92-C1F2-458B-9B06-53158151B7B5}" dt="2020-12-07T16:36:49.927" v="514" actId="478"/>
          <ac:spMkLst>
            <pc:docMk/>
            <pc:sldMk cId="3668334384" sldId="303"/>
            <ac:spMk id="6" creationId="{5C5DA9D4-F460-DD4B-948A-6AD652306B8F}"/>
          </ac:spMkLst>
        </pc:spChg>
        <pc:spChg chg="add mod">
          <ac:chgData name="Fabrizi Silvia" userId="68191924-b2da-43ce-bf1a-d553dddcdb8d" providerId="ADAL" clId="{B7CC4C92-C1F2-458B-9B06-53158151B7B5}" dt="2020-12-07T16:43:41.228" v="969" actId="20577"/>
          <ac:spMkLst>
            <pc:docMk/>
            <pc:sldMk cId="3668334384" sldId="303"/>
            <ac:spMk id="8" creationId="{4D4AD9FF-4EAA-4E49-AF5E-9E05941230E6}"/>
          </ac:spMkLst>
        </pc:spChg>
        <pc:spChg chg="mod">
          <ac:chgData name="Fabrizi Silvia" userId="68191924-b2da-43ce-bf1a-d553dddcdb8d" providerId="ADAL" clId="{B7CC4C92-C1F2-458B-9B06-53158151B7B5}" dt="2020-12-07T16:49:38.383" v="1208" actId="242"/>
          <ac:spMkLst>
            <pc:docMk/>
            <pc:sldMk cId="3668334384" sldId="303"/>
            <ac:spMk id="21" creationId="{68BE6BE1-5C8D-494B-87EF-3206BA85C80D}"/>
          </ac:spMkLst>
        </pc:spChg>
      </pc:sldChg>
      <pc:sldChg chg="delSp modSp mod">
        <pc:chgData name="Fabrizi Silvia" userId="68191924-b2da-43ce-bf1a-d553dddcdb8d" providerId="ADAL" clId="{B7CC4C92-C1F2-458B-9B06-53158151B7B5}" dt="2020-12-07T16:48:24.507" v="1175" actId="20577"/>
        <pc:sldMkLst>
          <pc:docMk/>
          <pc:sldMk cId="1431967395" sldId="305"/>
        </pc:sldMkLst>
        <pc:spChg chg="mod">
          <ac:chgData name="Fabrizi Silvia" userId="68191924-b2da-43ce-bf1a-d553dddcdb8d" providerId="ADAL" clId="{B7CC4C92-C1F2-458B-9B06-53158151B7B5}" dt="2020-12-07T16:23:56.753" v="210" actId="1036"/>
          <ac:spMkLst>
            <pc:docMk/>
            <pc:sldMk cId="1431967395" sldId="305"/>
            <ac:spMk id="8" creationId="{0F63F7C2-E1B9-4260-AD2B-313C6563730C}"/>
          </ac:spMkLst>
        </pc:spChg>
        <pc:spChg chg="mod">
          <ac:chgData name="Fabrizi Silvia" userId="68191924-b2da-43ce-bf1a-d553dddcdb8d" providerId="ADAL" clId="{B7CC4C92-C1F2-458B-9B06-53158151B7B5}" dt="2020-12-07T16:23:56.753" v="210" actId="1036"/>
          <ac:spMkLst>
            <pc:docMk/>
            <pc:sldMk cId="1431967395" sldId="305"/>
            <ac:spMk id="9" creationId="{11DA613B-1ACA-481A-A626-715AD369411B}"/>
          </ac:spMkLst>
        </pc:spChg>
        <pc:spChg chg="mod">
          <ac:chgData name="Fabrizi Silvia" userId="68191924-b2da-43ce-bf1a-d553dddcdb8d" providerId="ADAL" clId="{B7CC4C92-C1F2-458B-9B06-53158151B7B5}" dt="2020-12-07T16:24:01.157" v="212" actId="1076"/>
          <ac:spMkLst>
            <pc:docMk/>
            <pc:sldMk cId="1431967395" sldId="305"/>
            <ac:spMk id="10" creationId="{1FD9CB8D-CB23-4EC1-9B36-EDDC4358FFC1}"/>
          </ac:spMkLst>
        </pc:spChg>
        <pc:spChg chg="del">
          <ac:chgData name="Fabrizi Silvia" userId="68191924-b2da-43ce-bf1a-d553dddcdb8d" providerId="ADAL" clId="{B7CC4C92-C1F2-458B-9B06-53158151B7B5}" dt="2020-12-07T16:23:42.132" v="162" actId="478"/>
          <ac:spMkLst>
            <pc:docMk/>
            <pc:sldMk cId="1431967395" sldId="305"/>
            <ac:spMk id="12" creationId="{97E15D74-A9A1-4299-A99C-B51FE82CBC64}"/>
          </ac:spMkLst>
        </pc:spChg>
        <pc:spChg chg="mod">
          <ac:chgData name="Fabrizi Silvia" userId="68191924-b2da-43ce-bf1a-d553dddcdb8d" providerId="ADAL" clId="{B7CC4C92-C1F2-458B-9B06-53158151B7B5}" dt="2020-12-07T16:48:24.507" v="1175" actId="20577"/>
          <ac:spMkLst>
            <pc:docMk/>
            <pc:sldMk cId="1431967395" sldId="305"/>
            <ac:spMk id="13" creationId="{5142AE3D-32AF-4BAF-B77C-E7170EE1F7D4}"/>
          </ac:spMkLst>
        </pc:spChg>
      </pc:sldChg>
      <pc:sldChg chg="modSp mod ord">
        <pc:chgData name="Fabrizi Silvia" userId="68191924-b2da-43ce-bf1a-d553dddcdb8d" providerId="ADAL" clId="{B7CC4C92-C1F2-458B-9B06-53158151B7B5}" dt="2020-12-07T16:51:26.701" v="1252" actId="1076"/>
        <pc:sldMkLst>
          <pc:docMk/>
          <pc:sldMk cId="2469610529" sldId="306"/>
        </pc:sldMkLst>
        <pc:spChg chg="mod">
          <ac:chgData name="Fabrizi Silvia" userId="68191924-b2da-43ce-bf1a-d553dddcdb8d" providerId="ADAL" clId="{B7CC4C92-C1F2-458B-9B06-53158151B7B5}" dt="2020-12-07T16:51:13.494" v="1250" actId="6549"/>
          <ac:spMkLst>
            <pc:docMk/>
            <pc:sldMk cId="2469610529" sldId="306"/>
            <ac:spMk id="6" creationId="{5C5DA9D4-F460-DD4B-948A-6AD652306B8F}"/>
          </ac:spMkLst>
        </pc:spChg>
        <pc:spChg chg="mod">
          <ac:chgData name="Fabrizi Silvia" userId="68191924-b2da-43ce-bf1a-d553dddcdb8d" providerId="ADAL" clId="{B7CC4C92-C1F2-458B-9B06-53158151B7B5}" dt="2020-12-07T16:33:58.750" v="492" actId="20577"/>
          <ac:spMkLst>
            <pc:docMk/>
            <pc:sldMk cId="2469610529" sldId="306"/>
            <ac:spMk id="25" creationId="{7AF8CFB8-2E4E-4DA7-A96D-AD492221855F}"/>
          </ac:spMkLst>
        </pc:spChg>
        <pc:picChg chg="mod">
          <ac:chgData name="Fabrizi Silvia" userId="68191924-b2da-43ce-bf1a-d553dddcdb8d" providerId="ADAL" clId="{B7CC4C92-C1F2-458B-9B06-53158151B7B5}" dt="2020-12-07T16:51:26.701" v="1252" actId="1076"/>
          <ac:picMkLst>
            <pc:docMk/>
            <pc:sldMk cId="2469610529" sldId="306"/>
            <ac:picMk id="7" creationId="{DFBC5A50-76E0-4C41-BBA5-E7CE8E94275D}"/>
          </ac:picMkLst>
        </pc:picChg>
      </pc:sldChg>
      <pc:sldChg chg="modSp mod ord">
        <pc:chgData name="Fabrizi Silvia" userId="68191924-b2da-43ce-bf1a-d553dddcdb8d" providerId="ADAL" clId="{B7CC4C92-C1F2-458B-9B06-53158151B7B5}" dt="2020-12-07T16:51:35.630" v="1253" actId="1076"/>
        <pc:sldMkLst>
          <pc:docMk/>
          <pc:sldMk cId="3754538904" sldId="307"/>
        </pc:sldMkLst>
        <pc:spChg chg="mod">
          <ac:chgData name="Fabrizi Silvia" userId="68191924-b2da-43ce-bf1a-d553dddcdb8d" providerId="ADAL" clId="{B7CC4C92-C1F2-458B-9B06-53158151B7B5}" dt="2020-12-07T16:34:40.347" v="499"/>
          <ac:spMkLst>
            <pc:docMk/>
            <pc:sldMk cId="3754538904" sldId="307"/>
            <ac:spMk id="6" creationId="{5C5DA9D4-F460-DD4B-948A-6AD652306B8F}"/>
          </ac:spMkLst>
        </pc:spChg>
        <pc:picChg chg="mod">
          <ac:chgData name="Fabrizi Silvia" userId="68191924-b2da-43ce-bf1a-d553dddcdb8d" providerId="ADAL" clId="{B7CC4C92-C1F2-458B-9B06-53158151B7B5}" dt="2020-12-07T16:51:35.630" v="1253" actId="1076"/>
          <ac:picMkLst>
            <pc:docMk/>
            <pc:sldMk cId="3754538904" sldId="307"/>
            <ac:picMk id="7" creationId="{DFBC5A50-76E0-4C41-BBA5-E7CE8E94275D}"/>
          </ac:picMkLst>
        </pc:picChg>
      </pc:sldChg>
      <pc:sldChg chg="delSp modSp mod">
        <pc:chgData name="Fabrizi Silvia" userId="68191924-b2da-43ce-bf1a-d553dddcdb8d" providerId="ADAL" clId="{B7CC4C92-C1F2-458B-9B06-53158151B7B5}" dt="2020-12-07T16:48:26.922" v="1176" actId="20577"/>
        <pc:sldMkLst>
          <pc:docMk/>
          <pc:sldMk cId="2207699084" sldId="308"/>
        </pc:sldMkLst>
        <pc:spChg chg="del">
          <ac:chgData name="Fabrizi Silvia" userId="68191924-b2da-43ce-bf1a-d553dddcdb8d" providerId="ADAL" clId="{B7CC4C92-C1F2-458B-9B06-53158151B7B5}" dt="2020-12-07T16:24:47.730" v="218" actId="478"/>
          <ac:spMkLst>
            <pc:docMk/>
            <pc:sldMk cId="2207699084" sldId="308"/>
            <ac:spMk id="34" creationId="{96FFA5D4-4ABF-414C-B70F-B1705F95A5C9}"/>
          </ac:spMkLst>
        </pc:spChg>
        <pc:spChg chg="mod">
          <ac:chgData name="Fabrizi Silvia" userId="68191924-b2da-43ce-bf1a-d553dddcdb8d" providerId="ADAL" clId="{B7CC4C92-C1F2-458B-9B06-53158151B7B5}" dt="2020-12-07T16:48:26.922" v="1176" actId="20577"/>
          <ac:spMkLst>
            <pc:docMk/>
            <pc:sldMk cId="2207699084" sldId="308"/>
            <ac:spMk id="36" creationId="{E1969193-402F-4EFF-81DD-2CD84F5EFA43}"/>
          </ac:spMkLst>
        </pc:s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11" creationId="{81B051FD-74F3-4B14-9F61-CC98E3F8786E}"/>
          </ac:grpSpMkLst>
        </pc:gr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26" creationId="{D12EAD92-85BF-4EE1-A2A9-7A7672E2E6C8}"/>
          </ac:grpSpMkLst>
        </pc:gr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27" creationId="{A4AFC6CD-9D85-4A86-BA78-9F1B0E0C4114}"/>
          </ac:grpSpMkLst>
        </pc:gr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31" creationId="{D4EAFD83-446F-4FD4-B678-FB14CD449F99}"/>
          </ac:grpSpMkLst>
        </pc:gr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35" creationId="{E0A1B0B4-DD89-415D-AA05-332F16DFC935}"/>
          </ac:grpSpMkLst>
        </pc:gr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38" creationId="{AF3392C6-0D1F-40C7-94DA-4ACB2CE1521C}"/>
          </ac:grpSpMkLst>
        </pc:gr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39" creationId="{2A149CF0-C5B4-4691-AD5D-66ABE844A417}"/>
          </ac:grpSpMkLst>
        </pc:grpChg>
        <pc:grpChg chg="del">
          <ac:chgData name="Fabrizi Silvia" userId="68191924-b2da-43ce-bf1a-d553dddcdb8d" providerId="ADAL" clId="{B7CC4C92-C1F2-458B-9B06-53158151B7B5}" dt="2020-12-07T16:24:50.792" v="219" actId="478"/>
          <ac:grpSpMkLst>
            <pc:docMk/>
            <pc:sldMk cId="2207699084" sldId="308"/>
            <ac:grpSpMk id="42" creationId="{7F755AB4-939A-41C8-8F84-25B0D310E9AC}"/>
          </ac:grpSpMkLst>
        </pc:grpChg>
        <pc:graphicFrameChg chg="modGraphic">
          <ac:chgData name="Fabrizi Silvia" userId="68191924-b2da-43ce-bf1a-d553dddcdb8d" providerId="ADAL" clId="{B7CC4C92-C1F2-458B-9B06-53158151B7B5}" dt="2020-12-07T16:24:42.585" v="217" actId="20577"/>
          <ac:graphicFrameMkLst>
            <pc:docMk/>
            <pc:sldMk cId="2207699084" sldId="308"/>
            <ac:graphicFrameMk id="5" creationId="{22930918-2A23-440E-BF96-07A6501055BE}"/>
          </ac:graphicFrameMkLst>
        </pc:graphicFrameChg>
      </pc:sldChg>
      <pc:sldChg chg="modSp mod">
        <pc:chgData name="Fabrizi Silvia" userId="68191924-b2da-43ce-bf1a-d553dddcdb8d" providerId="ADAL" clId="{B7CC4C92-C1F2-458B-9B06-53158151B7B5}" dt="2020-12-07T16:48:29.608" v="1177" actId="20577"/>
        <pc:sldMkLst>
          <pc:docMk/>
          <pc:sldMk cId="1912443958" sldId="309"/>
        </pc:sldMkLst>
        <pc:spChg chg="mod">
          <ac:chgData name="Fabrizi Silvia" userId="68191924-b2da-43ce-bf1a-d553dddcdb8d" providerId="ADAL" clId="{B7CC4C92-C1F2-458B-9B06-53158151B7B5}" dt="2020-12-07T16:48:29.608" v="1177" actId="20577"/>
          <ac:spMkLst>
            <pc:docMk/>
            <pc:sldMk cId="1912443958" sldId="309"/>
            <ac:spMk id="11" creationId="{F7F46301-BC63-4ED2-98ED-8CF5AE275281}"/>
          </ac:spMkLst>
        </pc:spChg>
        <pc:spChg chg="mod">
          <ac:chgData name="Fabrizi Silvia" userId="68191924-b2da-43ce-bf1a-d553dddcdb8d" providerId="ADAL" clId="{B7CC4C92-C1F2-458B-9B06-53158151B7B5}" dt="2020-12-07T16:26:24.777" v="290" actId="113"/>
          <ac:spMkLst>
            <pc:docMk/>
            <pc:sldMk cId="1912443958" sldId="309"/>
            <ac:spMk id="34" creationId="{6FD1F571-0F06-4C1F-BF84-51E7126E8517}"/>
          </ac:spMkLst>
        </pc:spChg>
        <pc:picChg chg="mod">
          <ac:chgData name="Fabrizi Silvia" userId="68191924-b2da-43ce-bf1a-d553dddcdb8d" providerId="ADAL" clId="{B7CC4C92-C1F2-458B-9B06-53158151B7B5}" dt="2020-12-07T16:25:28.812" v="225" actId="1076"/>
          <ac:picMkLst>
            <pc:docMk/>
            <pc:sldMk cId="1912443958" sldId="309"/>
            <ac:picMk id="1026" creationId="{6E7BF2E5-6F0A-4A24-BC21-84C02423B112}"/>
          </ac:picMkLst>
        </pc:picChg>
      </pc:sldChg>
      <pc:sldChg chg="addSp delSp modSp add mod">
        <pc:chgData name="Fabrizi Silvia" userId="68191924-b2da-43ce-bf1a-d553dddcdb8d" providerId="ADAL" clId="{B7CC4C92-C1F2-458B-9B06-53158151B7B5}" dt="2020-12-07T16:38:36.630" v="583" actId="6549"/>
        <pc:sldMkLst>
          <pc:docMk/>
          <pc:sldMk cId="1472914034" sldId="310"/>
        </pc:sldMkLst>
        <pc:spChg chg="mod">
          <ac:chgData name="Fabrizi Silvia" userId="68191924-b2da-43ce-bf1a-d553dddcdb8d" providerId="ADAL" clId="{B7CC4C92-C1F2-458B-9B06-53158151B7B5}" dt="2020-12-07T16:38:36.630" v="583" actId="6549"/>
          <ac:spMkLst>
            <pc:docMk/>
            <pc:sldMk cId="1472914034" sldId="310"/>
            <ac:spMk id="6" creationId="{5C5DA9D4-F460-DD4B-948A-6AD652306B8F}"/>
          </ac:spMkLst>
        </pc:spChg>
        <pc:spChg chg="del mod">
          <ac:chgData name="Fabrizi Silvia" userId="68191924-b2da-43ce-bf1a-d553dddcdb8d" providerId="ADAL" clId="{B7CC4C92-C1F2-458B-9B06-53158151B7B5}" dt="2020-12-07T16:18:36.383" v="21" actId="478"/>
          <ac:spMkLst>
            <pc:docMk/>
            <pc:sldMk cId="1472914034" sldId="310"/>
            <ac:spMk id="15" creationId="{63F1900B-523E-2D4C-AA1E-2067EBED6D84}"/>
          </ac:spMkLst>
        </pc:spChg>
        <pc:spChg chg="mod">
          <ac:chgData name="Fabrizi Silvia" userId="68191924-b2da-43ce-bf1a-d553dddcdb8d" providerId="ADAL" clId="{B7CC4C92-C1F2-458B-9B06-53158151B7B5}" dt="2020-12-07T16:17:32.829" v="10" actId="20577"/>
          <ac:spMkLst>
            <pc:docMk/>
            <pc:sldMk cId="1472914034" sldId="310"/>
            <ac:spMk id="21" creationId="{68BE6BE1-5C8D-494B-87EF-3206BA85C80D}"/>
          </ac:spMkLst>
        </pc:spChg>
        <pc:graphicFrameChg chg="del">
          <ac:chgData name="Fabrizi Silvia" userId="68191924-b2da-43ce-bf1a-d553dddcdb8d" providerId="ADAL" clId="{B7CC4C92-C1F2-458B-9B06-53158151B7B5}" dt="2020-12-07T16:17:30.018" v="3" actId="478"/>
          <ac:graphicFrameMkLst>
            <pc:docMk/>
            <pc:sldMk cId="1472914034" sldId="310"/>
            <ac:graphicFrameMk id="10" creationId="{7852CB05-A1A1-445B-98C8-5E98C9472113}"/>
          </ac:graphicFrameMkLst>
        </pc:graphicFrameChg>
        <pc:picChg chg="del">
          <ac:chgData name="Fabrizi Silvia" userId="68191924-b2da-43ce-bf1a-d553dddcdb8d" providerId="ADAL" clId="{B7CC4C92-C1F2-458B-9B06-53158151B7B5}" dt="2020-12-07T16:17:35.536" v="11" actId="478"/>
          <ac:picMkLst>
            <pc:docMk/>
            <pc:sldMk cId="1472914034" sldId="310"/>
            <ac:picMk id="2" creationId="{8B5679B9-E961-A04D-BF4A-505EF456BF48}"/>
          </ac:picMkLst>
        </pc:picChg>
        <pc:picChg chg="add mod modCrop">
          <ac:chgData name="Fabrizi Silvia" userId="68191924-b2da-43ce-bf1a-d553dddcdb8d" providerId="ADAL" clId="{B7CC4C92-C1F2-458B-9B06-53158151B7B5}" dt="2020-12-07T16:18:33.301" v="20" actId="1076"/>
          <ac:picMkLst>
            <pc:docMk/>
            <pc:sldMk cId="1472914034" sldId="310"/>
            <ac:picMk id="8" creationId="{1C698B97-E4F9-44C0-984A-4F582B02E42F}"/>
          </ac:picMkLst>
        </pc:picChg>
      </pc:sldChg>
      <pc:sldChg chg="addSp delSp modSp add mod ord">
        <pc:chgData name="Fabrizi Silvia" userId="68191924-b2da-43ce-bf1a-d553dddcdb8d" providerId="ADAL" clId="{B7CC4C92-C1F2-458B-9B06-53158151B7B5}" dt="2020-12-07T16:51:08.666" v="1245" actId="6549"/>
        <pc:sldMkLst>
          <pc:docMk/>
          <pc:sldMk cId="1431594295" sldId="319"/>
        </pc:sldMkLst>
        <pc:spChg chg="add del mod">
          <ac:chgData name="Fabrizi Silvia" userId="68191924-b2da-43ce-bf1a-d553dddcdb8d" providerId="ADAL" clId="{B7CC4C92-C1F2-458B-9B06-53158151B7B5}" dt="2020-12-07T16:30:52.207" v="449" actId="478"/>
          <ac:spMkLst>
            <pc:docMk/>
            <pc:sldMk cId="1431594295" sldId="319"/>
            <ac:spMk id="4" creationId="{CF37F719-1581-4EB0-8CF1-EA854F6E0A82}"/>
          </ac:spMkLst>
        </pc:spChg>
        <pc:spChg chg="del">
          <ac:chgData name="Fabrizi Silvia" userId="68191924-b2da-43ce-bf1a-d553dddcdb8d" providerId="ADAL" clId="{B7CC4C92-C1F2-458B-9B06-53158151B7B5}" dt="2020-12-07T16:30:50.011" v="448" actId="478"/>
          <ac:spMkLst>
            <pc:docMk/>
            <pc:sldMk cId="1431594295" sldId="319"/>
            <ac:spMk id="6" creationId="{B6D20AB5-ECEE-43CE-B453-400951F24FEB}"/>
          </ac:spMkLst>
        </pc:spChg>
        <pc:spChg chg="mod">
          <ac:chgData name="Fabrizi Silvia" userId="68191924-b2da-43ce-bf1a-d553dddcdb8d" providerId="ADAL" clId="{B7CC4C92-C1F2-458B-9B06-53158151B7B5}" dt="2020-12-07T16:33:40.660" v="491" actId="20577"/>
          <ac:spMkLst>
            <pc:docMk/>
            <pc:sldMk cId="1431594295" sldId="319"/>
            <ac:spMk id="19" creationId="{AD329931-4632-49DF-9736-8C21C323CEAD}"/>
          </ac:spMkLst>
        </pc:spChg>
        <pc:spChg chg="add mod">
          <ac:chgData name="Fabrizi Silvia" userId="68191924-b2da-43ce-bf1a-d553dddcdb8d" providerId="ADAL" clId="{B7CC4C92-C1F2-458B-9B06-53158151B7B5}" dt="2020-12-07T16:51:08.666" v="1245" actId="6549"/>
          <ac:spMkLst>
            <pc:docMk/>
            <pc:sldMk cId="1431594295" sldId="319"/>
            <ac:spMk id="23" creationId="{68B81D5D-137E-4EBD-BB3A-21E7E95FAA62}"/>
          </ac:spMkLst>
        </pc:spChg>
      </pc:sldChg>
      <pc:sldChg chg="addSp delSp modSp add mod">
        <pc:chgData name="Fabrizi Silvia" userId="68191924-b2da-43ce-bf1a-d553dddcdb8d" providerId="ADAL" clId="{B7CC4C92-C1F2-458B-9B06-53158151B7B5}" dt="2020-12-07T16:39:59.348" v="643" actId="313"/>
        <pc:sldMkLst>
          <pc:docMk/>
          <pc:sldMk cId="2314091265" sldId="320"/>
        </pc:sldMkLst>
        <pc:spChg chg="add del mod">
          <ac:chgData name="Fabrizi Silvia" userId="68191924-b2da-43ce-bf1a-d553dddcdb8d" providerId="ADAL" clId="{B7CC4C92-C1F2-458B-9B06-53158151B7B5}" dt="2020-12-07T16:39:22.877" v="586" actId="478"/>
          <ac:spMkLst>
            <pc:docMk/>
            <pc:sldMk cId="2314091265" sldId="320"/>
            <ac:spMk id="5" creationId="{B64E3ED5-151F-42D5-9C47-95B42E6A43AF}"/>
          </ac:spMkLst>
        </pc:spChg>
        <pc:spChg chg="add mod">
          <ac:chgData name="Fabrizi Silvia" userId="68191924-b2da-43ce-bf1a-d553dddcdb8d" providerId="ADAL" clId="{B7CC4C92-C1F2-458B-9B06-53158151B7B5}" dt="2020-12-07T16:39:28.733" v="587"/>
          <ac:spMkLst>
            <pc:docMk/>
            <pc:sldMk cId="2314091265" sldId="320"/>
            <ac:spMk id="17" creationId="{B5DD4117-8060-447F-B72B-892F5CA10F71}"/>
          </ac:spMkLst>
        </pc:spChg>
        <pc:spChg chg="del">
          <ac:chgData name="Fabrizi Silvia" userId="68191924-b2da-43ce-bf1a-d553dddcdb8d" providerId="ADAL" clId="{B7CC4C92-C1F2-458B-9B06-53158151B7B5}" dt="2020-12-07T16:39:21.592" v="585" actId="478"/>
          <ac:spMkLst>
            <pc:docMk/>
            <pc:sldMk cId="2314091265" sldId="320"/>
            <ac:spMk id="23" creationId="{1717A757-15F5-46B5-BD18-8CBD6B074958}"/>
          </ac:spMkLst>
        </pc:spChg>
        <pc:spChg chg="del">
          <ac:chgData name="Fabrizi Silvia" userId="68191924-b2da-43ce-bf1a-d553dddcdb8d" providerId="ADAL" clId="{B7CC4C92-C1F2-458B-9B06-53158151B7B5}" dt="2020-12-07T16:39:31.285" v="588" actId="478"/>
          <ac:spMkLst>
            <pc:docMk/>
            <pc:sldMk cId="2314091265" sldId="320"/>
            <ac:spMk id="24" creationId="{8EE647C5-FD0B-4906-928C-24544CB0E6C5}"/>
          </ac:spMkLst>
        </pc:spChg>
        <pc:spChg chg="mod">
          <ac:chgData name="Fabrizi Silvia" userId="68191924-b2da-43ce-bf1a-d553dddcdb8d" providerId="ADAL" clId="{B7CC4C92-C1F2-458B-9B06-53158151B7B5}" dt="2020-12-07T16:39:59.348" v="643" actId="313"/>
          <ac:spMkLst>
            <pc:docMk/>
            <pc:sldMk cId="2314091265" sldId="320"/>
            <ac:spMk id="28" creationId="{CDDFF848-94A3-4E3E-B0F8-C5C0F3363E9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vitalia.sharepoint.com/teams/VACCINI-COVID-/Documenti%20condivisi/General/VACCI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Addetti da contrattualizzare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'Dimen. Provinciale - Addetti'!$U$1597</c:f>
              <c:strCache>
                <c:ptCount val="1"/>
                <c:pt idx="0">
                  <c:v>n° addetti da contrattualizzare - modello "COLD"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816463046743512E-2"/>
                  <c:y val="2.684210711715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A7-4E28-A832-5A833C1CB2F6}"/>
                </c:ext>
              </c:extLst>
            </c:dLbl>
            <c:dLbl>
              <c:idx val="1"/>
              <c:layout>
                <c:manualLayout>
                  <c:x val="1.9942250816986036E-2"/>
                  <c:y val="2.684210711715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7-4E28-A832-5A833C1CB2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A7-4E28-A832-5A833C1CB2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A7-4E28-A832-5A833C1CB2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A7-4E28-A832-5A833C1CB2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A7-4E28-A832-5A833C1CB2F6}"/>
                </c:ext>
              </c:extLst>
            </c:dLbl>
            <c:dLbl>
              <c:idx val="6"/>
              <c:layout>
                <c:manualLayout>
                  <c:x val="7.2098906799872686E-2"/>
                  <c:y val="3.2807019809850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A7-4E28-A832-5A833C1CB2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A7-4E28-A832-5A833C1CB2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A7-4E28-A832-5A833C1CB2F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A7-4E28-A832-5A833C1CB2F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A7-4E28-A832-5A833C1CB2F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A7-4E28-A832-5A833C1CB2F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A7-4E28-A832-5A833C1CB2F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A7-4E28-A832-5A833C1CB2F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A7-4E28-A832-5A833C1CB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'Dimen. Provinciale - Addetti'!$V$1596:$AJ$1596</c:f>
              <c:strCache>
                <c:ptCount val="15"/>
                <c:pt idx="0">
                  <c:v>Mese 1</c:v>
                </c:pt>
                <c:pt idx="1">
                  <c:v>Mese 2</c:v>
                </c:pt>
                <c:pt idx="2">
                  <c:v>Mese 3</c:v>
                </c:pt>
                <c:pt idx="3">
                  <c:v>Mese 4</c:v>
                </c:pt>
                <c:pt idx="4">
                  <c:v>Mese 5</c:v>
                </c:pt>
                <c:pt idx="5">
                  <c:v>Mese 6</c:v>
                </c:pt>
                <c:pt idx="6">
                  <c:v>Mese 7</c:v>
                </c:pt>
                <c:pt idx="7">
                  <c:v>Mese 8</c:v>
                </c:pt>
                <c:pt idx="8">
                  <c:v>Mese 9</c:v>
                </c:pt>
                <c:pt idx="9">
                  <c:v>Mese 10</c:v>
                </c:pt>
                <c:pt idx="10">
                  <c:v>Mese 11</c:v>
                </c:pt>
                <c:pt idx="11">
                  <c:v>Mese 12</c:v>
                </c:pt>
                <c:pt idx="12">
                  <c:v>Mese 13</c:v>
                </c:pt>
                <c:pt idx="13">
                  <c:v>Mese 14</c:v>
                </c:pt>
                <c:pt idx="14">
                  <c:v>Mese 15</c:v>
                </c:pt>
              </c:strCache>
            </c:strRef>
          </c:cat>
          <c:val>
            <c:numRef>
              <c:f>'Dimen. Provinciale - Addetti'!$V$1597:$AJ$1597</c:f>
              <c:numCache>
                <c:formatCode>#,##0.00</c:formatCode>
                <c:ptCount val="15"/>
                <c:pt idx="0">
                  <c:v>0</c:v>
                </c:pt>
                <c:pt idx="1">
                  <c:v>7771</c:v>
                </c:pt>
                <c:pt idx="2">
                  <c:v>7771</c:v>
                </c:pt>
                <c:pt idx="3">
                  <c:v>7771</c:v>
                </c:pt>
                <c:pt idx="4">
                  <c:v>12843</c:v>
                </c:pt>
                <c:pt idx="5">
                  <c:v>12843</c:v>
                </c:pt>
                <c:pt idx="6">
                  <c:v>12843</c:v>
                </c:pt>
                <c:pt idx="7">
                  <c:v>12843</c:v>
                </c:pt>
                <c:pt idx="8">
                  <c:v>12843</c:v>
                </c:pt>
                <c:pt idx="9">
                  <c:v>12843</c:v>
                </c:pt>
                <c:pt idx="10">
                  <c:v>12843</c:v>
                </c:pt>
                <c:pt idx="11">
                  <c:v>12843</c:v>
                </c:pt>
                <c:pt idx="12">
                  <c:v>12843</c:v>
                </c:pt>
                <c:pt idx="13">
                  <c:v>12843</c:v>
                </c:pt>
                <c:pt idx="14">
                  <c:v>12843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DA7-4E28-A832-5A833C1CB2F6}"/>
            </c:ext>
          </c:extLst>
        </c:ser>
        <c:ser>
          <c:idx val="1"/>
          <c:order val="1"/>
          <c:tx>
            <c:strRef>
              <c:f>'Dimen. Provinciale - Addetti'!$U$1598</c:f>
              <c:strCache>
                <c:ptCount val="1"/>
                <c:pt idx="0">
                  <c:v>n° addetti da contrattualizzare - modello "FREEZE"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884501633972141E-2"/>
                  <c:y val="2.684210711715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A7-4E28-A832-5A833C1CB2F6}"/>
                </c:ext>
              </c:extLst>
            </c:dLbl>
            <c:dLbl>
              <c:idx val="1"/>
              <c:layout>
                <c:manualLayout>
                  <c:x val="-3.2214405165900593E-2"/>
                  <c:y val="2.9824563463500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A7-4E28-A832-5A833C1CB2F6}"/>
                </c:ext>
              </c:extLst>
            </c:dLbl>
            <c:dLbl>
              <c:idx val="2"/>
              <c:layout>
                <c:manualLayout>
                  <c:x val="-2.7612347285057653E-2"/>
                  <c:y val="2.684210711715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A7-4E28-A832-5A833C1CB2F6}"/>
                </c:ext>
              </c:extLst>
            </c:dLbl>
            <c:dLbl>
              <c:idx val="3"/>
              <c:layout>
                <c:manualLayout>
                  <c:x val="-2.6078327991443311E-2"/>
                  <c:y val="2.385965077080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A7-4E28-A832-5A833C1CB2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A7-4E28-A832-5A833C1CB2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A7-4E28-A832-5A833C1CB2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A7-4E28-A832-5A833C1CB2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A7-4E28-A832-5A833C1CB2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A7-4E28-A832-5A833C1CB2F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A7-4E28-A832-5A833C1CB2F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DA7-4E28-A832-5A833C1CB2F6}"/>
                </c:ext>
              </c:extLst>
            </c:dLbl>
            <c:dLbl>
              <c:idx val="11"/>
              <c:layout>
                <c:manualLayout>
                  <c:x val="-5.9826752450958191E-2"/>
                  <c:y val="2.982456346350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A7-4E28-A832-5A833C1CB2F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A7-4E28-A832-5A833C1CB2F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A7-4E28-A832-5A833C1CB2F6}"/>
                </c:ext>
              </c:extLst>
            </c:dLbl>
            <c:dLbl>
              <c:idx val="14"/>
              <c:layout>
                <c:manualLayout>
                  <c:x val="-8.8973119029630232E-2"/>
                  <c:y val="-3.280701980985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DA7-4E28-A832-5A833C1CB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'Dimen. Provinciale - Addetti'!$V$1596:$AJ$1596</c:f>
              <c:strCache>
                <c:ptCount val="15"/>
                <c:pt idx="0">
                  <c:v>Mese 1</c:v>
                </c:pt>
                <c:pt idx="1">
                  <c:v>Mese 2</c:v>
                </c:pt>
                <c:pt idx="2">
                  <c:v>Mese 3</c:v>
                </c:pt>
                <c:pt idx="3">
                  <c:v>Mese 4</c:v>
                </c:pt>
                <c:pt idx="4">
                  <c:v>Mese 5</c:v>
                </c:pt>
                <c:pt idx="5">
                  <c:v>Mese 6</c:v>
                </c:pt>
                <c:pt idx="6">
                  <c:v>Mese 7</c:v>
                </c:pt>
                <c:pt idx="7">
                  <c:v>Mese 8</c:v>
                </c:pt>
                <c:pt idx="8">
                  <c:v>Mese 9</c:v>
                </c:pt>
                <c:pt idx="9">
                  <c:v>Mese 10</c:v>
                </c:pt>
                <c:pt idx="10">
                  <c:v>Mese 11</c:v>
                </c:pt>
                <c:pt idx="11">
                  <c:v>Mese 12</c:v>
                </c:pt>
                <c:pt idx="12">
                  <c:v>Mese 13</c:v>
                </c:pt>
                <c:pt idx="13">
                  <c:v>Mese 14</c:v>
                </c:pt>
                <c:pt idx="14">
                  <c:v>Mese 15</c:v>
                </c:pt>
              </c:strCache>
            </c:strRef>
          </c:cat>
          <c:val>
            <c:numRef>
              <c:f>'Dimen. Provinciale - Addetti'!$V$1598:$AJ$1598</c:f>
              <c:numCache>
                <c:formatCode>#,##0.00</c:formatCode>
                <c:ptCount val="15"/>
                <c:pt idx="0">
                  <c:v>2629</c:v>
                </c:pt>
                <c:pt idx="1">
                  <c:v>2661</c:v>
                </c:pt>
                <c:pt idx="2">
                  <c:v>2722</c:v>
                </c:pt>
                <c:pt idx="3">
                  <c:v>2711</c:v>
                </c:pt>
                <c:pt idx="4">
                  <c:v>2711</c:v>
                </c:pt>
                <c:pt idx="5">
                  <c:v>2711</c:v>
                </c:pt>
                <c:pt idx="6">
                  <c:v>2711</c:v>
                </c:pt>
                <c:pt idx="7">
                  <c:v>2711</c:v>
                </c:pt>
                <c:pt idx="8">
                  <c:v>2711</c:v>
                </c:pt>
                <c:pt idx="9">
                  <c:v>2711</c:v>
                </c:pt>
                <c:pt idx="10">
                  <c:v>2711</c:v>
                </c:pt>
                <c:pt idx="11">
                  <c:v>2711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2DA7-4E28-A832-5A833C1CB2F6}"/>
            </c:ext>
          </c:extLst>
        </c:ser>
        <c:ser>
          <c:idx val="2"/>
          <c:order val="2"/>
          <c:tx>
            <c:strRef>
              <c:f>'Dimen. Provinciale - Addetti'!$U$1599</c:f>
              <c:strCache>
                <c:ptCount val="1"/>
                <c:pt idx="0">
                  <c:v>n° TOTALE addetti da assumere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DA7-4E28-A832-5A833C1CB2F6}"/>
                </c:ext>
              </c:extLst>
            </c:dLbl>
            <c:dLbl>
              <c:idx val="1"/>
              <c:layout>
                <c:manualLayout>
                  <c:x val="-3.9884501633972128E-2"/>
                  <c:y val="3.280701980985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DA7-4E28-A832-5A833C1CB2F6}"/>
                </c:ext>
              </c:extLst>
            </c:dLbl>
            <c:dLbl>
              <c:idx val="2"/>
              <c:layout>
                <c:manualLayout>
                  <c:x val="-2.9146366578671964E-2"/>
                  <c:y val="2.6842107117150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DA7-4E28-A832-5A833C1CB2F6}"/>
                </c:ext>
              </c:extLst>
            </c:dLbl>
            <c:dLbl>
              <c:idx val="3"/>
              <c:layout>
                <c:manualLayout>
                  <c:x val="-6.1360771744572502E-2"/>
                  <c:y val="-4.026316067572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096169118983735E-2"/>
                      <c:h val="3.8727313076896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2DA7-4E28-A832-5A833C1CB2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DA7-4E28-A832-5A833C1CB2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DA7-4E28-A832-5A833C1CB2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DA7-4E28-A832-5A833C1CB2F6}"/>
                </c:ext>
              </c:extLst>
            </c:dLbl>
            <c:dLbl>
              <c:idx val="7"/>
              <c:layout>
                <c:manualLayout>
                  <c:x val="9.2041157616858747E-3"/>
                  <c:y val="2.684210711715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DA7-4E28-A832-5A833C1CB2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DA7-4E28-A832-5A833C1CB2F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DA7-4E28-A832-5A833C1CB2F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DA7-4E28-A832-5A833C1CB2F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DA7-4E28-A832-5A833C1CB2F6}"/>
                </c:ext>
              </c:extLst>
            </c:dLbl>
            <c:dLbl>
              <c:idx val="12"/>
              <c:layout>
                <c:manualLayout>
                  <c:x val="2.1476270110600375E-2"/>
                  <c:y val="-3.280701980985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DA7-4E28-A832-5A833C1CB2F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DA7-4E28-A832-5A833C1CB2F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DA7-4E28-A832-5A833C1CB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'Dimen. Provinciale - Addetti'!$V$1596:$AJ$1596</c:f>
              <c:strCache>
                <c:ptCount val="15"/>
                <c:pt idx="0">
                  <c:v>Mese 1</c:v>
                </c:pt>
                <c:pt idx="1">
                  <c:v>Mese 2</c:v>
                </c:pt>
                <c:pt idx="2">
                  <c:v>Mese 3</c:v>
                </c:pt>
                <c:pt idx="3">
                  <c:v>Mese 4</c:v>
                </c:pt>
                <c:pt idx="4">
                  <c:v>Mese 5</c:v>
                </c:pt>
                <c:pt idx="5">
                  <c:v>Mese 6</c:v>
                </c:pt>
                <c:pt idx="6">
                  <c:v>Mese 7</c:v>
                </c:pt>
                <c:pt idx="7">
                  <c:v>Mese 8</c:v>
                </c:pt>
                <c:pt idx="8">
                  <c:v>Mese 9</c:v>
                </c:pt>
                <c:pt idx="9">
                  <c:v>Mese 10</c:v>
                </c:pt>
                <c:pt idx="10">
                  <c:v>Mese 11</c:v>
                </c:pt>
                <c:pt idx="11">
                  <c:v>Mese 12</c:v>
                </c:pt>
                <c:pt idx="12">
                  <c:v>Mese 13</c:v>
                </c:pt>
                <c:pt idx="13">
                  <c:v>Mese 14</c:v>
                </c:pt>
                <c:pt idx="14">
                  <c:v>Mese 15</c:v>
                </c:pt>
              </c:strCache>
            </c:strRef>
          </c:cat>
          <c:val>
            <c:numRef>
              <c:f>'Dimen. Provinciale - Addetti'!$V$1599:$AJ$1599</c:f>
              <c:numCache>
                <c:formatCode>#,##0.00</c:formatCode>
                <c:ptCount val="15"/>
                <c:pt idx="0">
                  <c:v>2629</c:v>
                </c:pt>
                <c:pt idx="1">
                  <c:v>10432</c:v>
                </c:pt>
                <c:pt idx="2">
                  <c:v>10493</c:v>
                </c:pt>
                <c:pt idx="3">
                  <c:v>10482</c:v>
                </c:pt>
                <c:pt idx="4">
                  <c:v>15554</c:v>
                </c:pt>
                <c:pt idx="5">
                  <c:v>15554</c:v>
                </c:pt>
                <c:pt idx="6">
                  <c:v>15554</c:v>
                </c:pt>
                <c:pt idx="7">
                  <c:v>15554</c:v>
                </c:pt>
                <c:pt idx="8">
                  <c:v>15554</c:v>
                </c:pt>
                <c:pt idx="9">
                  <c:v>15554</c:v>
                </c:pt>
                <c:pt idx="10">
                  <c:v>15554</c:v>
                </c:pt>
                <c:pt idx="11">
                  <c:v>15554</c:v>
                </c:pt>
                <c:pt idx="12">
                  <c:v>12843</c:v>
                </c:pt>
                <c:pt idx="13">
                  <c:v>12843</c:v>
                </c:pt>
                <c:pt idx="14">
                  <c:v>12843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2DA7-4E28-A832-5A833C1CB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120367"/>
        <c:axId val="2039108415"/>
      </c:lineChart>
      <c:catAx>
        <c:axId val="213312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9108415"/>
        <c:crosses val="autoZero"/>
        <c:auto val="1"/>
        <c:lblAlgn val="ctr"/>
        <c:lblOffset val="100"/>
        <c:noMultiLvlLbl val="0"/>
      </c:catAx>
      <c:valAx>
        <c:axId val="203910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312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711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711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51A97CCB-DFE7-0245-B755-1EA042775670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45109"/>
            <a:ext cx="5438140" cy="38823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65256"/>
            <a:ext cx="2945659" cy="494710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65256"/>
            <a:ext cx="2945659" cy="494710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116CC730-9A8F-3941-BB65-28080D194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58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086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AGGIORNATA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1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84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6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0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5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 misurare febbre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8549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601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14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Già aggiornata da silvia /</a:t>
            </a:r>
            <a:r>
              <a:rPr lang="it-IT" dirty="0" err="1"/>
              <a:t>alessio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943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72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30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314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626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268">
              <a:defRPr/>
            </a:pPr>
            <a:fld id="{116CC730-9A8F-3941-BB65-28080D19474E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07268">
                <a:defRPr/>
              </a:pPr>
              <a:t>23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464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Racconto Boeri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92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268">
              <a:defRPr/>
            </a:pPr>
            <a:fld id="{116CC730-9A8F-3941-BB65-28080D19474E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07268">
                <a:defRPr/>
              </a:pPr>
              <a:t>25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5357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20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268">
              <a:defRPr/>
            </a:pPr>
            <a:r>
              <a:rPr lang="it-IT" dirty="0">
                <a:solidFill>
                  <a:prstClr val="white"/>
                </a:solidFill>
              </a:rPr>
              <a:t>COMUNICAZIONE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10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268">
              <a:defRPr/>
            </a:pPr>
            <a:fld id="{116CC730-9A8F-3941-BB65-28080D19474E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07268">
                <a:defRPr/>
              </a:pPr>
              <a:t>4</a:t>
            </a:fld>
            <a:endParaRPr lang="it-IT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498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Rev</a:t>
            </a:r>
            <a:r>
              <a:rPr lang="it-IT"/>
              <a:t> AZ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82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Rev</a:t>
            </a:r>
            <a:r>
              <a:rPr lang="it-IT"/>
              <a:t> AZ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81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59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AGGIORNATA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74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AGGIORNATA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C730-9A8F-3941-BB65-28080D19474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16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7589F-07BA-2E4F-B042-99CC6BB9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A96CD7-69E9-5A4B-9EE0-0D435142D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5F21EB-0673-1E49-82A9-EAA59792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5CD335-1274-3742-92F3-FE3009E5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DA2C0-570E-FE42-88E6-C11A9296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22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CF50C-2BBB-8C42-9CE3-31F4B86F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AE9DFB-B99E-4846-B76C-BF0BE8289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F76732-6AC1-4945-A7D3-84B3A7B4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296EA9-11B2-304D-86F4-9A08A72A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7F321B-505C-564A-AB9B-6B64B4EF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5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20E9A78-6295-9A4E-8E4E-7B3AFDEAE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C682C7-B1C7-A74E-9687-859A632B7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5094F5-7978-CF48-A97B-B5CE8754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ECC027-DCB3-F144-A33B-0E894475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5F742F-CC92-F845-82F9-F3F2AAD7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4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BF826-130F-914F-8905-5C798397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ACFDF4-CFDF-174A-99DA-C1624F65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661D25-A6FF-124E-B697-3C683B34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A96E73-DF39-7843-A559-AAB51DFB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56C35D-E002-0E46-AE16-A7362DE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2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F079EE-81A9-364C-B6B9-5FFD1C92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BB6B5E-8D51-234C-BF8B-AC17BC86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22A88C-8B84-E148-A676-546F588A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6C5D9E-C3A4-144F-AADD-674B7BB2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7DEF6E-372C-4444-AE9E-BAF1C352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4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E092B-AFA9-334B-ACCD-AC63EE29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8EC65D-C937-6A47-9960-2655428A8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E0553F-F9B8-BC4D-95CE-15B92181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3F5DEB-5231-304E-90B9-8F84D431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F62FF1-085E-D24E-BBD4-605AE404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6384F8-EBD7-8D42-8E3C-36E6ED2D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52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DA57BA-7456-6E4B-8914-4289DBCB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8E786B-AB5D-0647-AC9D-8AE75D674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E55829-1591-AD49-95D8-ED9E04B9F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37C991-D0C3-1145-9349-41083287A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BCC42D2-AEA3-3840-861D-910185BE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E336165-777C-3F42-B5A5-8CBC47F8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5C162B-B87A-0848-9F93-523FB630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FB742B-3030-674F-B4CD-B2B7D914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92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1A12F-AF33-404F-9589-5F4BC2E4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CB9FA3-6197-D54E-A679-64D4B606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53F3F6-63CC-D049-A217-53C726B7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DA17BF-2334-2841-9384-5A4D3308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81EA56-04BF-1B49-949E-6D072041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E72AB0-E065-1F4E-9EAA-6721E2D7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C90BFA-360D-714C-81EB-72F6B0D6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91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1D5D2-7553-934E-BF2E-01279273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D7DD09-DA8C-0F45-B330-AA0C980E9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777171-5D44-2A4C-808E-6908FF2D7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52EEB3-23AA-7E4C-BFEA-DE7B4C8F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E3D99F-88A1-7347-9D50-DD19055E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2BDA41-EEFA-6B4C-B60C-D7C64E3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11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94189-3FF3-FD44-A2AD-763D8BB3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83659A-65DD-B14A-996D-F3BDA21FE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30BDA3-C7C1-7947-9449-742B44DBF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30B172-F030-F847-82C5-3D4D924B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761199-8C7E-2F40-8D1D-8BAFFDBE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ABB40C-03F1-0443-A688-298642AE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04F1E6-F0AE-3F42-98D7-8C254B5A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B97952-4B0A-3441-BB7D-01640EE1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BBA1A2-EB29-BB4F-BD24-F0FFFF192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78DE-AC6C-DA4A-B06E-418886F6EF6A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35B8DE-BC80-CD4F-BD32-F8B1DE6AD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8EFA94-D2C7-FC44-BAA7-A8256E1CA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FBCD-1824-8144-B47F-34170CA90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20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interni, primopiano, fotografia, vicino&#10;&#10;Descrizione generata automaticamente">
            <a:extLst>
              <a:ext uri="{FF2B5EF4-FFF2-40B4-BE49-F238E27FC236}">
                <a16:creationId xmlns:a16="http://schemas.microsoft.com/office/drawing/2014/main" id="{5F7F8CAD-BFB1-3E41-9DD4-CDDB06BC1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5" b="15446"/>
          <a:stretch/>
        </p:blipFill>
        <p:spPr>
          <a:xfrm>
            <a:off x="20" y="10860"/>
            <a:ext cx="12191980" cy="684714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2BA9C8-4BFC-C441-AF80-FC080FE61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Piano Vaccini Covid-19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4F4BDBB-B04A-CC4B-87FB-E2FAE83E3B42}"/>
              </a:ext>
            </a:extLst>
          </p:cNvPr>
          <p:cNvSpPr/>
          <p:nvPr/>
        </p:nvSpPr>
        <p:spPr>
          <a:xfrm>
            <a:off x="4479235" y="-1"/>
            <a:ext cx="3233530" cy="14312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D239A5A-1A75-9A4D-A299-2108EB59A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72" y="199752"/>
            <a:ext cx="2666856" cy="1031728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79D04463-571A-4C49-87AC-FC6054A77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Roma 7 dicembre 2020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EFEC911-024D-45BF-9299-4775C34BE85A}"/>
              </a:ext>
            </a:extLst>
          </p:cNvPr>
          <p:cNvSpPr txBox="1">
            <a:spLocks/>
          </p:cNvSpPr>
          <p:nvPr/>
        </p:nvSpPr>
        <p:spPr>
          <a:xfrm>
            <a:off x="6624812" y="4945490"/>
            <a:ext cx="4939838" cy="1269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400" b="1" dirty="0"/>
              <a:t>Conferenza </a:t>
            </a:r>
            <a:br>
              <a:rPr lang="it-IT" sz="4400" b="1" dirty="0"/>
            </a:br>
            <a:r>
              <a:rPr lang="it-IT" sz="4400" b="1" dirty="0"/>
              <a:t>Stato -  Regioni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C67D2E0-C064-4E9F-9046-B5A0D23B4DAD}"/>
              </a:ext>
            </a:extLst>
          </p:cNvPr>
          <p:cNvSpPr txBox="1">
            <a:spLocks/>
          </p:cNvSpPr>
          <p:nvPr/>
        </p:nvSpPr>
        <p:spPr>
          <a:xfrm>
            <a:off x="627351" y="5053968"/>
            <a:ext cx="4939838" cy="1269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dirty="0"/>
              <a:t>Sintesi</a:t>
            </a:r>
          </a:p>
        </p:txBody>
      </p:sp>
    </p:spTree>
    <p:extLst>
      <p:ext uri="{BB962C8B-B14F-4D97-AF65-F5344CB8AC3E}">
        <p14:creationId xmlns:p14="http://schemas.microsoft.com/office/powerpoint/2010/main" val="3687927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370114" y="1383099"/>
            <a:ext cx="11422225" cy="525367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FD1F571-0F06-4C1F-BF84-51E7126E8517}"/>
              </a:ext>
            </a:extLst>
          </p:cNvPr>
          <p:cNvSpPr txBox="1">
            <a:spLocks/>
          </p:cNvSpPr>
          <p:nvPr/>
        </p:nvSpPr>
        <p:spPr>
          <a:xfrm>
            <a:off x="1041419" y="1789823"/>
            <a:ext cx="76797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700" b="1" dirty="0">
                <a:solidFill>
                  <a:srgbClr val="C00000"/>
                </a:solidFill>
                <a:latin typeface="+mj-lt"/>
              </a:rPr>
              <a:t>Principali evidenze emerse</a:t>
            </a:r>
          </a:p>
          <a:p>
            <a:pPr marL="377825" lvl="1" indent="-28575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1"/>
                </a:solidFill>
                <a:latin typeface="+mj-lt"/>
              </a:rPr>
              <a:t>alcune Regioni ed altri Enti stanno già procedendo all’acquisto </a:t>
            </a:r>
            <a:r>
              <a:rPr lang="it-IT" sz="1600" dirty="0">
                <a:latin typeface="+mj-lt"/>
              </a:rPr>
              <a:t>di Ultra-Congelatori per la conservazione del vaccino: </a:t>
            </a:r>
            <a:r>
              <a:rPr lang="it-IT" sz="1600" b="1" dirty="0">
                <a:latin typeface="+mj-lt"/>
              </a:rPr>
              <a:t>Lombardia</a:t>
            </a:r>
            <a:r>
              <a:rPr lang="it-IT" sz="1600" dirty="0">
                <a:latin typeface="+mj-lt"/>
              </a:rPr>
              <a:t> (100); </a:t>
            </a:r>
            <a:r>
              <a:rPr lang="it-IT" sz="1600" b="1" dirty="0">
                <a:latin typeface="+mj-lt"/>
              </a:rPr>
              <a:t>Toscana</a:t>
            </a:r>
            <a:r>
              <a:rPr lang="it-IT" sz="1600" dirty="0">
                <a:latin typeface="+mj-lt"/>
              </a:rPr>
              <a:t> (100); </a:t>
            </a:r>
            <a:r>
              <a:rPr lang="it-IT" sz="1600" b="1" dirty="0">
                <a:latin typeface="+mj-lt"/>
              </a:rPr>
              <a:t>Marche</a:t>
            </a:r>
            <a:r>
              <a:rPr lang="it-IT" sz="1600" dirty="0">
                <a:latin typeface="+mj-lt"/>
              </a:rPr>
              <a:t> (8); </a:t>
            </a:r>
            <a:r>
              <a:rPr lang="it-IT" sz="1600" b="1" dirty="0">
                <a:latin typeface="+mj-lt"/>
              </a:rPr>
              <a:t>per i quali non sono previsti rimborsi</a:t>
            </a:r>
          </a:p>
          <a:p>
            <a:pPr marL="377825" lvl="1" indent="-28575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la regione </a:t>
            </a:r>
            <a:r>
              <a:rPr lang="it-IT" sz="1600" b="1" dirty="0">
                <a:latin typeface="+mj-lt"/>
              </a:rPr>
              <a:t>Lazio </a:t>
            </a:r>
            <a:r>
              <a:rPr lang="it-IT" sz="1600" dirty="0">
                <a:latin typeface="+mj-lt"/>
              </a:rPr>
              <a:t>ha deliberato (27/11/2020) l’assegnazione di circa 620.000 euro alle </a:t>
            </a:r>
            <a:r>
              <a:rPr lang="it-IT" sz="1600" b="1" dirty="0">
                <a:solidFill>
                  <a:schemeClr val="accent1"/>
                </a:solidFill>
                <a:latin typeface="+mj-lt"/>
              </a:rPr>
              <a:t>Aziende Sanitarie per l’acquisto </a:t>
            </a:r>
            <a:r>
              <a:rPr lang="it-IT" sz="1600" dirty="0">
                <a:latin typeface="+mj-lt"/>
              </a:rPr>
              <a:t>di ULT</a:t>
            </a:r>
          </a:p>
          <a:p>
            <a:pPr marL="377825" lvl="1" indent="-28575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1"/>
                </a:solidFill>
                <a:latin typeface="+mj-lt"/>
              </a:rPr>
              <a:t>altre Regioni </a:t>
            </a:r>
            <a:r>
              <a:rPr lang="it-IT" sz="1600" dirty="0">
                <a:latin typeface="+mj-lt"/>
              </a:rPr>
              <a:t>(Piemonte, Liguria, Abruzzo, Emilia Romagna, Abruzzo, Sardegna, Sicilia, PA Bolzano) e/o singole </a:t>
            </a:r>
            <a:r>
              <a:rPr lang="it-IT" sz="1600" b="1" dirty="0">
                <a:solidFill>
                  <a:schemeClr val="accent1"/>
                </a:solidFill>
                <a:latin typeface="+mj-lt"/>
              </a:rPr>
              <a:t>Aziende Sanitarie </a:t>
            </a:r>
            <a:r>
              <a:rPr lang="it-IT" sz="1600" dirty="0">
                <a:latin typeface="+mj-lt"/>
              </a:rPr>
              <a:t>stanno procedendo autonomamente a</a:t>
            </a:r>
            <a:r>
              <a:rPr lang="it-IT" sz="1600" b="1" dirty="0">
                <a:solidFill>
                  <a:schemeClr val="accent1"/>
                </a:solidFill>
                <a:latin typeface="+mj-lt"/>
              </a:rPr>
              <a:t> gare o ad affidamenti diretti </a:t>
            </a: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+mj-lt"/>
              </a:rPr>
              <a:t>		</a:t>
            </a: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b="1" dirty="0">
                <a:solidFill>
                  <a:srgbClr val="FF0000"/>
                </a:solidFill>
                <a:latin typeface="+mj-lt"/>
              </a:rPr>
              <a:t>			Interlocuzioni in corso</a:t>
            </a:r>
          </a:p>
        </p:txBody>
      </p:sp>
      <p:pic>
        <p:nvPicPr>
          <p:cNvPr id="1026" name="Picture 2" descr="Freccia Computer Icone clipart - Freccia Rossa A Sinistra Curvo Png  scaricare png - Disegno png trasparente Angolo png scaricare.">
            <a:extLst>
              <a:ext uri="{FF2B5EF4-FFF2-40B4-BE49-F238E27FC236}">
                <a16:creationId xmlns:a16="http://schemas.microsoft.com/office/drawing/2014/main" id="{6E7BF2E5-6F0A-4A24-BC21-84C02423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5741" l="10000" r="90000">
                        <a14:foregroundMark x1="61667" y1="43889" x2="61667" y2="43889"/>
                        <a14:foregroundMark x1="25111" y1="65741" x2="25111" y2="65741"/>
                        <a14:foregroundMark x1="52667" y1="95741" x2="52667" y2="95741"/>
                        <a14:foregroundMark x1="82556" y1="5000" x2="8255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1284" y="4858260"/>
            <a:ext cx="865180" cy="5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rmo Scientific™ Congelatori verticali a bassissima temperatura Forma™  serie 900 da -86 °C Capacity: 28 cu. ft. (792.8L); Single door; Holds 600  boxes; 230V/50Hz; 12A; Painted galvaneel interior prodotti trovati | Fisher  Scientific">
            <a:extLst>
              <a:ext uri="{FF2B5EF4-FFF2-40B4-BE49-F238E27FC236}">
                <a16:creationId xmlns:a16="http://schemas.microsoft.com/office/drawing/2014/main" id="{761C2C98-F4AF-4F29-91AA-901B87AE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85" y="2477729"/>
            <a:ext cx="2770782" cy="2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F7F46301-BC63-4ED2-98ED-8CF5AE27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PROCESSO - distribuzione e conservazione</a:t>
            </a:r>
            <a:br>
              <a:rPr lang="it-IT" sz="3200" dirty="0"/>
            </a:br>
            <a:r>
              <a:rPr lang="it-IT" sz="3200" i="1" dirty="0"/>
              <a:t>Modello </a:t>
            </a:r>
            <a:r>
              <a:rPr lang="it-IT" sz="3200" i="1" dirty="0" err="1"/>
              <a:t>freeze</a:t>
            </a:r>
            <a:r>
              <a:rPr lang="it-IT" sz="3200" i="1" dirty="0"/>
              <a:t> -&gt; situazione ultracongelatori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1244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F98A71D7-566A-FE42-95B0-60B071ADBAD6}"/>
              </a:ext>
            </a:extLst>
          </p:cNvPr>
          <p:cNvSpPr/>
          <p:nvPr/>
        </p:nvSpPr>
        <p:spPr>
          <a:xfrm>
            <a:off x="836019" y="1383099"/>
            <a:ext cx="8798311" cy="1475825"/>
          </a:xfrm>
          <a:prstGeom prst="roundRect">
            <a:avLst>
              <a:gd name="adj" fmla="val 742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PROCESSO - distribuzione e conservazione</a:t>
            </a:r>
            <a:br>
              <a:rPr lang="it-IT" sz="3200" dirty="0"/>
            </a:br>
            <a:r>
              <a:rPr lang="it-IT" sz="3200" i="1" dirty="0"/>
              <a:t>Modello </a:t>
            </a:r>
            <a:r>
              <a:rPr lang="it-IT" sz="3200" i="1" dirty="0" err="1"/>
              <a:t>cold</a:t>
            </a:r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993" y="365126"/>
            <a:ext cx="2103078" cy="81361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158C15DC-3BDB-B248-926A-8EE891188EE3}"/>
              </a:ext>
            </a:extLst>
          </p:cNvPr>
          <p:cNvGrpSpPr/>
          <p:nvPr/>
        </p:nvGrpSpPr>
        <p:grpSpPr>
          <a:xfrm>
            <a:off x="10438095" y="5833202"/>
            <a:ext cx="1238250" cy="687522"/>
            <a:chOff x="510208" y="1417982"/>
            <a:chExt cx="8653670" cy="4804832"/>
          </a:xfrm>
          <a:effectLst/>
        </p:grpSpPr>
        <p:sp>
          <p:nvSpPr>
            <p:cNvPr id="8" name="Pentagono 7">
              <a:extLst>
                <a:ext uri="{FF2B5EF4-FFF2-40B4-BE49-F238E27FC236}">
                  <a16:creationId xmlns:a16="http://schemas.microsoft.com/office/drawing/2014/main" id="{0A52FA87-7ADA-5F43-B8EB-97C21186C56B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sz="2000"/>
            </a:p>
          </p:txBody>
        </p:sp>
        <p:sp>
          <p:nvSpPr>
            <p:cNvPr id="9" name="Pentagono 8">
              <a:extLst>
                <a:ext uri="{FF2B5EF4-FFF2-40B4-BE49-F238E27FC236}">
                  <a16:creationId xmlns:a16="http://schemas.microsoft.com/office/drawing/2014/main" id="{03966BB3-D856-3042-8496-B39C8CD38641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/>
            </a:p>
          </p:txBody>
        </p:sp>
        <p:sp>
          <p:nvSpPr>
            <p:cNvPr id="10" name="Mostrina 9">
              <a:extLst>
                <a:ext uri="{FF2B5EF4-FFF2-40B4-BE49-F238E27FC236}">
                  <a16:creationId xmlns:a16="http://schemas.microsoft.com/office/drawing/2014/main" id="{16F7CD91-C550-BE4A-9474-A706AA030769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lvl="0" algn="ctr"/>
              <a:endParaRPr lang="it-IT" sz="3600">
                <a:solidFill>
                  <a:prstClr val="white"/>
                </a:solidFill>
              </a:endParaRPr>
            </a:p>
          </p:txBody>
        </p:sp>
        <p:sp>
          <p:nvSpPr>
            <p:cNvPr id="11" name="Pentagono 10">
              <a:extLst>
                <a:ext uri="{FF2B5EF4-FFF2-40B4-BE49-F238E27FC236}">
                  <a16:creationId xmlns:a16="http://schemas.microsoft.com/office/drawing/2014/main" id="{6E6FDC78-A80F-B147-8189-DFFC9701748A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>
                <a:solidFill>
                  <a:prstClr val="white"/>
                </a:solidFill>
              </a:endParaRPr>
            </a:p>
          </p:txBody>
        </p:sp>
        <p:sp>
          <p:nvSpPr>
            <p:cNvPr id="12" name="Pentagono 11">
              <a:extLst>
                <a:ext uri="{FF2B5EF4-FFF2-40B4-BE49-F238E27FC236}">
                  <a16:creationId xmlns:a16="http://schemas.microsoft.com/office/drawing/2014/main" id="{F9F443E3-12DE-5B4E-92C5-ED5357D4BFEA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>
                <a:solidFill>
                  <a:prstClr val="white"/>
                </a:solidFill>
              </a:endParaRPr>
            </a:p>
          </p:txBody>
        </p:sp>
        <p:sp>
          <p:nvSpPr>
            <p:cNvPr id="13" name="Mostrina 12">
              <a:extLst>
                <a:ext uri="{FF2B5EF4-FFF2-40B4-BE49-F238E27FC236}">
                  <a16:creationId xmlns:a16="http://schemas.microsoft.com/office/drawing/2014/main" id="{676D8A74-03D7-4B47-B3D6-BE38B6F56484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lvl="0" algn="ctr"/>
              <a:endParaRPr lang="it-IT">
                <a:solidFill>
                  <a:prstClr val="white"/>
                </a:solidFill>
              </a:endParaRPr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24B12EC5-4E09-DD42-AC73-CADCB8C00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29" y="1604072"/>
            <a:ext cx="7056527" cy="4837006"/>
          </a:xfrm>
          <a:prstGeom prst="rect">
            <a:avLst/>
          </a:prstGeom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98ECC04-704E-6949-8C9B-57D166484BD9}"/>
              </a:ext>
            </a:extLst>
          </p:cNvPr>
          <p:cNvSpPr/>
          <p:nvPr/>
        </p:nvSpPr>
        <p:spPr>
          <a:xfrm>
            <a:off x="2557670" y="1694576"/>
            <a:ext cx="2179736" cy="105156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/>
              <a:t>DISTRIBUZIONE </a:t>
            </a:r>
          </a:p>
          <a:p>
            <a:pPr algn="ctr"/>
            <a:r>
              <a:rPr lang="it-IT"/>
              <a:t>AD HUB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EBB1494-790B-1444-9457-B07A49F9F5DE}"/>
              </a:ext>
            </a:extLst>
          </p:cNvPr>
          <p:cNvSpPr/>
          <p:nvPr/>
        </p:nvSpPr>
        <p:spPr>
          <a:xfrm>
            <a:off x="1020302" y="1528738"/>
            <a:ext cx="1182408" cy="633477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PRODUTTORE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FEF2B20-0C32-A94C-A472-928C8DA708C5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4737406" y="2220359"/>
            <a:ext cx="473888" cy="77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4 35">
            <a:extLst>
              <a:ext uri="{FF2B5EF4-FFF2-40B4-BE49-F238E27FC236}">
                <a16:creationId xmlns:a16="http://schemas.microsoft.com/office/drawing/2014/main" id="{5173CA4C-B303-7B44-8DB9-5AF5E01225DA}"/>
              </a:ext>
            </a:extLst>
          </p:cNvPr>
          <p:cNvCxnSpPr>
            <a:cxnSpLocks/>
            <a:stCxn id="27" idx="2"/>
            <a:endCxn id="25" idx="1"/>
          </p:cNvCxnSpPr>
          <p:nvPr/>
        </p:nvCxnSpPr>
        <p:spPr>
          <a:xfrm rot="16200000" flipH="1">
            <a:off x="2055516" y="1718205"/>
            <a:ext cx="58144" cy="946164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ella 137">
            <a:extLst>
              <a:ext uri="{FF2B5EF4-FFF2-40B4-BE49-F238E27FC236}">
                <a16:creationId xmlns:a16="http://schemas.microsoft.com/office/drawing/2014/main" id="{E471D429-4746-A646-8BA5-E1EEF08CB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67147"/>
              </p:ext>
            </p:extLst>
          </p:nvPr>
        </p:nvGraphicFramePr>
        <p:xfrm>
          <a:off x="836019" y="2906810"/>
          <a:ext cx="9470702" cy="302568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454702">
                  <a:extLst>
                    <a:ext uri="{9D8B030D-6E8A-4147-A177-3AD203B41FA5}">
                      <a16:colId xmlns:a16="http://schemas.microsoft.com/office/drawing/2014/main" val="147717211"/>
                    </a:ext>
                  </a:extLst>
                </a:gridCol>
                <a:gridCol w="2692096">
                  <a:extLst>
                    <a:ext uri="{9D8B030D-6E8A-4147-A177-3AD203B41FA5}">
                      <a16:colId xmlns:a16="http://schemas.microsoft.com/office/drawing/2014/main" val="3818954750"/>
                    </a:ext>
                  </a:extLst>
                </a:gridCol>
                <a:gridCol w="2690192">
                  <a:extLst>
                    <a:ext uri="{9D8B030D-6E8A-4147-A177-3AD203B41FA5}">
                      <a16:colId xmlns:a16="http://schemas.microsoft.com/office/drawing/2014/main" val="3086277701"/>
                    </a:ext>
                  </a:extLst>
                </a:gridCol>
                <a:gridCol w="2633712">
                  <a:extLst>
                    <a:ext uri="{9D8B030D-6E8A-4147-A177-3AD203B41FA5}">
                      <a16:colId xmlns:a16="http://schemas.microsoft.com/office/drawing/2014/main" val="251346642"/>
                    </a:ext>
                  </a:extLst>
                </a:gridCol>
              </a:tblGrid>
              <a:tr h="147237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DESCRIZIONE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Il produttore spedisce ad un HUB unico nazionale dell’Esercito in cui sono stoccati e custoditi i vaccini (Aeroporto di Pratica di Mare)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Gli Hub locali (ASL/farmacie ospedaliere), sulla base dell’andamento delle scorte e delle prenotazioni ricevute, richiedono ogni 15 giorni il quantitativo di vaccini necessari.</a:t>
                      </a:r>
                    </a:p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Il Commissario organizza la distribuzione che è curata dall’ Esercito.</a:t>
                      </a:r>
                    </a:p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Gli Hub locali custodiscono i vaccini in frigoriferi operanti a 2/8 gradi centigradi con dimensioni medie da 0,3 a 4 m</a:t>
                      </a:r>
                      <a:r>
                        <a:rPr lang="it-IT" sz="14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Gli Hub locali distribuiscono vaccini e materiali di supporto ai punti di somministrazione.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 punti di somministrazione li custodiscono per il tempo necessario alla somministrazione in frigoriferi operanti a 2/8 gradi centigradi.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9583"/>
                  </a:ext>
                </a:extLst>
              </a:tr>
            </a:tbl>
          </a:graphicData>
        </a:graphic>
      </p:graphicFrame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DCF354A9-9631-7A44-8EDD-DEC8A1284FD8}"/>
              </a:ext>
            </a:extLst>
          </p:cNvPr>
          <p:cNvSpPr/>
          <p:nvPr/>
        </p:nvSpPr>
        <p:spPr>
          <a:xfrm>
            <a:off x="5211294" y="1702324"/>
            <a:ext cx="2179736" cy="105156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/>
              <a:t>DISTRIBUZIONE </a:t>
            </a:r>
          </a:p>
          <a:p>
            <a:pPr algn="ctr"/>
            <a:r>
              <a:rPr lang="it-IT"/>
              <a:t>AD HUB LOCALI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1FE19AB0-5BDB-E64B-973E-92573954591D}"/>
              </a:ext>
            </a:extLst>
          </p:cNvPr>
          <p:cNvSpPr/>
          <p:nvPr/>
        </p:nvSpPr>
        <p:spPr>
          <a:xfrm>
            <a:off x="7847147" y="1694575"/>
            <a:ext cx="2179736" cy="105156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/>
              <a:t>DISTRIBUZIONE </a:t>
            </a:r>
          </a:p>
          <a:p>
            <a:pPr algn="ctr"/>
            <a:r>
              <a:rPr lang="it-IT"/>
              <a:t>AI PUNTI DI</a:t>
            </a:r>
          </a:p>
          <a:p>
            <a:pPr algn="ctr"/>
            <a:r>
              <a:rPr lang="it-IT"/>
              <a:t>SOMMINISTRAZIONE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22FDFBE-7D04-A646-AB7B-81DBC47D130A}"/>
              </a:ext>
            </a:extLst>
          </p:cNvPr>
          <p:cNvCxnSpPr>
            <a:cxnSpLocks/>
          </p:cNvCxnSpPr>
          <p:nvPr/>
        </p:nvCxnSpPr>
        <p:spPr>
          <a:xfrm>
            <a:off x="7391030" y="2235351"/>
            <a:ext cx="473888" cy="77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8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629039" y="1383099"/>
            <a:ext cx="8499971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187C740-180C-4470-BF9B-18AE99BEA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35" y="1826743"/>
            <a:ext cx="5008999" cy="4351338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F59DD74-4F9A-47C5-BBE2-BEFCBBF23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65" y="1938623"/>
            <a:ext cx="52819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b="1" i="1" dirty="0">
                <a:solidFill>
                  <a:schemeClr val="accent1"/>
                </a:solidFill>
              </a:rPr>
              <a:t>In evidenza</a:t>
            </a:r>
            <a:endParaRPr lang="it-IT" sz="1500" dirty="0"/>
          </a:p>
          <a:p>
            <a:pPr marL="0" indent="0" algn="ctr">
              <a:buNone/>
            </a:pPr>
            <a:r>
              <a:rPr lang="it-IT" sz="1500" b="1" dirty="0"/>
              <a:t>DIMENSIONAMENTO DEL VOLUME DI MERCE DA STOCCARE E SUE CARATTERISTICHE DIMENSIONALI DI INGOMBRO.</a:t>
            </a:r>
          </a:p>
          <a:p>
            <a:pPr marL="0" indent="0" algn="ctr">
              <a:buNone/>
            </a:pPr>
            <a:r>
              <a:rPr lang="it-IT" sz="1500" b="1" dirty="0"/>
              <a:t>HUB CENTRALE</a:t>
            </a:r>
          </a:p>
          <a:p>
            <a:pPr algn="just"/>
            <a:r>
              <a:rPr lang="it-IT" sz="1500" dirty="0"/>
              <a:t>E’ stata effettuata una simulazione dei flussi di magazzino (HUB CENTRALE), che dipenderà:</a:t>
            </a:r>
          </a:p>
          <a:p>
            <a:pPr lvl="1"/>
            <a:r>
              <a:rPr lang="it-IT" sz="1100" dirty="0"/>
              <a:t>Dagli approvvigionamenti</a:t>
            </a:r>
          </a:p>
          <a:p>
            <a:pPr lvl="1"/>
            <a:r>
              <a:rPr lang="it-IT" sz="1100" dirty="0"/>
              <a:t>Dal dimensionamento del personale e numero di punti di somministrazione</a:t>
            </a:r>
          </a:p>
          <a:p>
            <a:pPr lvl="1"/>
            <a:r>
              <a:rPr lang="it-IT" sz="1100" dirty="0"/>
              <a:t>Caratteristiche dimensionali di ingombro dei packaging di diverso livello (scatola, cartone, pallet)</a:t>
            </a:r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  <a:p>
            <a:pPr marL="0" indent="0" algn="just">
              <a:buNone/>
            </a:pPr>
            <a:r>
              <a:rPr lang="it-IT" sz="1200" i="1" dirty="0"/>
              <a:t>Al momento si conoscono solo le dimensioni del packaging «AstraZeneca»</a:t>
            </a:r>
          </a:p>
          <a:p>
            <a:endParaRPr lang="it-IT" sz="15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53E3F4-91BF-4072-B405-BCDAE6767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88" y="4269940"/>
            <a:ext cx="4725612" cy="151802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5F244E2D-23E3-424E-882C-9EFDE600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PROCESSO - distribuzione e conservazione</a:t>
            </a:r>
            <a:br>
              <a:rPr lang="it-IT" sz="3200" dirty="0"/>
            </a:br>
            <a:r>
              <a:rPr lang="it-IT" sz="3200" i="1" dirty="0"/>
              <a:t>Modello </a:t>
            </a:r>
            <a:r>
              <a:rPr lang="it-IT" sz="3200" i="1" dirty="0" err="1"/>
              <a:t>cold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6477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629039" y="1383099"/>
            <a:ext cx="8499971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187C740-180C-4470-BF9B-18AE99BEA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35" y="1826743"/>
            <a:ext cx="5008999" cy="4351338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F59DD74-4F9A-47C5-BBE2-BEFCBBF23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65" y="1938623"/>
            <a:ext cx="5281970" cy="1245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i="1">
                <a:solidFill>
                  <a:schemeClr val="accent1"/>
                </a:solidFill>
              </a:rPr>
              <a:t>In evidenza</a:t>
            </a:r>
            <a:endParaRPr lang="it-IT" sz="1500"/>
          </a:p>
          <a:p>
            <a:pPr marL="0" indent="0" algn="ctr">
              <a:buNone/>
            </a:pPr>
            <a:r>
              <a:rPr lang="it-IT" sz="1500" b="1"/>
              <a:t>DIMENSIONAMENTO DEL VOLUME DI MERCE DA STOCCARE E SUE CARATTERISTICHE DIMENSIONALI DI INGOMBRO.</a:t>
            </a:r>
          </a:p>
          <a:p>
            <a:pPr marL="0" indent="0" algn="ctr">
              <a:buNone/>
            </a:pPr>
            <a:r>
              <a:rPr lang="it-IT" sz="1500" b="1"/>
              <a:t>HUB LOCALE (ASL)</a:t>
            </a:r>
          </a:p>
          <a:p>
            <a:endParaRPr lang="it-IT" sz="1500"/>
          </a:p>
          <a:p>
            <a:endParaRPr lang="it-IT" sz="1500"/>
          </a:p>
        </p:txBody>
      </p:sp>
      <p:pic>
        <p:nvPicPr>
          <p:cNvPr id="64514" name="Picture 2" descr="Frigorifero per vaccini - Tutti i produttori di materiale medicale - Video">
            <a:extLst>
              <a:ext uri="{FF2B5EF4-FFF2-40B4-BE49-F238E27FC236}">
                <a16:creationId xmlns:a16="http://schemas.microsoft.com/office/drawing/2014/main" id="{9DF86FBB-A07C-4B20-92AB-AD9062753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r="29696"/>
          <a:stretch/>
        </p:blipFill>
        <p:spPr bwMode="auto">
          <a:xfrm>
            <a:off x="629039" y="3037418"/>
            <a:ext cx="1481866" cy="35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801CC9-41D7-46AB-B229-ED8492B9458E}"/>
              </a:ext>
            </a:extLst>
          </p:cNvPr>
          <p:cNvSpPr txBox="1"/>
          <p:nvPr/>
        </p:nvSpPr>
        <p:spPr>
          <a:xfrm>
            <a:off x="2247097" y="3414413"/>
            <a:ext cx="40629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dirty="0"/>
              <a:t>E’ in corso una simulazione per verificare la capacità di stoccaggio degli HUB Locali (ASL), in funzione:</a:t>
            </a:r>
          </a:p>
          <a:p>
            <a:pPr algn="just"/>
            <a:endParaRPr lang="it-IT" sz="15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dirty="0"/>
              <a:t>Degli approvvigionamenti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dirty="0"/>
              <a:t>Del dimensionamento del personale e numero di punti di somministrazione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dirty="0"/>
              <a:t>Caratteristiche dimensionali di ingombro dei packaging da inserire nei frigo che lavorano tra 2 ed 8 °C</a:t>
            </a:r>
          </a:p>
          <a:p>
            <a:pPr lvl="1"/>
            <a:endParaRPr lang="it-IT" sz="1200" dirty="0"/>
          </a:p>
          <a:p>
            <a:pPr lvl="1"/>
            <a:endParaRPr lang="it-IT" sz="1200" dirty="0"/>
          </a:p>
          <a:p>
            <a:pPr lvl="1"/>
            <a:endParaRPr lang="it-IT" sz="1200" dirty="0"/>
          </a:p>
          <a:p>
            <a:pPr lvl="1" algn="just"/>
            <a:r>
              <a:rPr lang="it-IT" sz="1200" i="1" dirty="0"/>
              <a:t>Al momento si conoscono solo le dimensioni del packaging «AstraZeneca»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CB8428F-6DEF-430D-AF1C-ED3C036E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PROCESSO - distribuzione e conservazione</a:t>
            </a:r>
            <a:br>
              <a:rPr lang="it-IT" sz="3200" dirty="0"/>
            </a:br>
            <a:r>
              <a:rPr lang="it-IT" sz="3200" i="1" dirty="0"/>
              <a:t>Modello </a:t>
            </a:r>
            <a:r>
              <a:rPr lang="it-IT" sz="3200" i="1" dirty="0" err="1"/>
              <a:t>cold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8517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AD5D59-FA49-E143-B2B7-DF6CCFA6A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48" y="1595466"/>
            <a:ext cx="7864418" cy="4923213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F145575-2FAF-3B42-8033-8BC3E74516A8}"/>
              </a:ext>
            </a:extLst>
          </p:cNvPr>
          <p:cNvSpPr/>
          <p:nvPr/>
        </p:nvSpPr>
        <p:spPr>
          <a:xfrm>
            <a:off x="629040" y="1383099"/>
            <a:ext cx="10764482" cy="5164786"/>
          </a:xfrm>
          <a:prstGeom prst="roundRect">
            <a:avLst>
              <a:gd name="adj" fmla="val 742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7CD54E6-8C58-4AE9-84AB-E25FACC4A12D}"/>
              </a:ext>
            </a:extLst>
          </p:cNvPr>
          <p:cNvSpPr/>
          <p:nvPr/>
        </p:nvSpPr>
        <p:spPr>
          <a:xfrm>
            <a:off x="798478" y="2324209"/>
            <a:ext cx="2585859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600"/>
              <a:t>DISTRIBUZIONE E CONSERVAZIONE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0D3FFDD-5A4E-4835-AA0A-60B7EC8702E5}"/>
              </a:ext>
            </a:extLst>
          </p:cNvPr>
          <p:cNvSpPr/>
          <p:nvPr/>
        </p:nvSpPr>
        <p:spPr>
          <a:xfrm>
            <a:off x="798477" y="3726895"/>
            <a:ext cx="2585859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600">
                <a:latin typeface="+mj-lt"/>
              </a:rPr>
              <a:t>SOMMINISTRAZIONE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F8576E31-1B15-45AE-B87D-5239AE882B89}"/>
              </a:ext>
            </a:extLst>
          </p:cNvPr>
          <p:cNvSpPr/>
          <p:nvPr/>
        </p:nvSpPr>
        <p:spPr>
          <a:xfrm>
            <a:off x="788207" y="5418867"/>
            <a:ext cx="2585859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600">
                <a:latin typeface="+mj-lt"/>
              </a:rPr>
              <a:t>MONTAGGIO E VIGILANZA PUNTI DI SOMMINISTRAZIONE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DDFF848-94A3-4E3E-B0F8-C5C0F3363E90}"/>
              </a:ext>
            </a:extLst>
          </p:cNvPr>
          <p:cNvSpPr txBox="1"/>
          <p:nvPr/>
        </p:nvSpPr>
        <p:spPr>
          <a:xfrm>
            <a:off x="3529190" y="2264755"/>
            <a:ext cx="7864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latin typeface="+mj-lt"/>
                <a:ea typeface="Times New Roman" panose="02020603050405020304" pitchFamily="18" charset="0"/>
              </a:rPr>
              <a:t>I produttori (</a:t>
            </a:r>
            <a:r>
              <a:rPr lang="it-IT" sz="1600" i="1" dirty="0">
                <a:latin typeface="+mj-lt"/>
                <a:ea typeface="Times New Roman" panose="02020603050405020304" pitchFamily="18" charset="0"/>
              </a:rPr>
              <a:t>modello </a:t>
            </a:r>
            <a:r>
              <a:rPr lang="it-IT" sz="1600" i="1" dirty="0" err="1">
                <a:latin typeface="+mj-lt"/>
                <a:ea typeface="Times New Roman" panose="02020603050405020304" pitchFamily="18" charset="0"/>
              </a:rPr>
              <a:t>cold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)  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consegnano i vaccini alle Forze Armate, che curano la </a:t>
            </a:r>
            <a:r>
              <a:rPr lang="it-IT" sz="1600" b="1" dirty="0">
                <a:effectLst/>
                <a:latin typeface="+mj-lt"/>
                <a:ea typeface="Times New Roman" panose="02020603050405020304" pitchFamily="18" charset="0"/>
              </a:rPr>
              <a:t>conservazione in un HUB unico nazionale</a:t>
            </a:r>
            <a:r>
              <a:rPr lang="it-IT" sz="1600" b="1" dirty="0">
                <a:latin typeface="+mj-lt"/>
                <a:ea typeface="Times New Roman" panose="02020603050405020304" pitchFamily="18" charset="0"/>
              </a:rPr>
              <a:t> (presso l’aeroporto militare di Pratica di Mare) 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e gestiscono 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la </a:t>
            </a:r>
            <a:r>
              <a:rPr lang="it-IT" sz="1600" b="1" dirty="0">
                <a:effectLst/>
                <a:latin typeface="+mj-lt"/>
                <a:ea typeface="Times New Roman" panose="02020603050405020304" pitchFamily="18" charset="0"/>
              </a:rPr>
              <a:t>distribuzione negli HUB territoriali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it-IT" sz="1600" dirty="0">
                <a:latin typeface="+mj-lt"/>
                <a:ea typeface="Times New Roman" panose="02020603050405020304" pitchFamily="18" charset="0"/>
              </a:rPr>
              <a:t>Previsto anche un servizio di </a:t>
            </a:r>
            <a:r>
              <a:rPr lang="it-IT" sz="1600" b="1" dirty="0">
                <a:latin typeface="+mj-lt"/>
                <a:ea typeface="Times New Roman" panose="02020603050405020304" pitchFamily="18" charset="0"/>
              </a:rPr>
              <a:t>scorta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 per la distribuzione di secondo livello.</a:t>
            </a:r>
            <a:endParaRPr lang="it-IT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DDB14BE-3210-488D-93EA-119D5138444E}"/>
              </a:ext>
            </a:extLst>
          </p:cNvPr>
          <p:cNvSpPr txBox="1"/>
          <p:nvPr/>
        </p:nvSpPr>
        <p:spPr>
          <a:xfrm>
            <a:off x="3529190" y="3718206"/>
            <a:ext cx="77090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+mj-lt"/>
                <a:ea typeface="Times New Roman" panose="02020603050405020304" pitchFamily="18" charset="0"/>
              </a:rPr>
              <a:t>Personale sanitario delle Forze Armate da subito disponibile a </a:t>
            </a:r>
            <a:r>
              <a:rPr lang="it-IT" sz="1600" b="1" dirty="0">
                <a:latin typeface="+mj-lt"/>
                <a:ea typeface="Times New Roman" panose="02020603050405020304" pitchFamily="18" charset="0"/>
              </a:rPr>
              <a:t>supportare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 il territorio per la vaccinazione presso le </a:t>
            </a:r>
            <a:r>
              <a:rPr lang="it-IT" sz="1600" b="1" dirty="0">
                <a:latin typeface="+mj-lt"/>
                <a:ea typeface="Times New Roman" panose="02020603050405020304" pitchFamily="18" charset="0"/>
              </a:rPr>
              <a:t>RSA/pazienti a domicilio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Nella fase di 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generalizzazione, se ci presentasse l’esigenza, 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 possibile riconversione alla v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accinazione di 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alcuni dei 200 </a:t>
            </a:r>
            <a:r>
              <a:rPr lang="it-IT" sz="1600" i="1" dirty="0">
                <a:effectLst/>
                <a:latin typeface="+mj-lt"/>
                <a:ea typeface="Times New Roman" panose="02020603050405020304" pitchFamily="18" charset="0"/>
              </a:rPr>
              <a:t>drive </a:t>
            </a:r>
            <a:r>
              <a:rPr lang="it-IT" sz="1600" i="1" dirty="0" err="1">
                <a:effectLst/>
                <a:latin typeface="+mj-lt"/>
                <a:ea typeface="Times New Roman" panose="02020603050405020304" pitchFamily="18" charset="0"/>
              </a:rPr>
              <a:t>through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it-IT" sz="16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DEFAA2B-BE3B-4C4D-99D2-2DC6C84F68CD}"/>
              </a:ext>
            </a:extLst>
          </p:cNvPr>
          <p:cNvSpPr txBox="1"/>
          <p:nvPr/>
        </p:nvSpPr>
        <p:spPr>
          <a:xfrm>
            <a:off x="3529190" y="5344451"/>
            <a:ext cx="7709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+mj-lt"/>
                <a:ea typeface="Times New Roman" panose="02020603050405020304" pitchFamily="18" charset="0"/>
              </a:rPr>
              <a:t>Previsto il coinvolgimento delle Forze Armate nell’</a:t>
            </a:r>
            <a:r>
              <a:rPr lang="it-IT" sz="1600" b="1" dirty="0">
                <a:latin typeface="+mj-lt"/>
                <a:ea typeface="Times New Roman" panose="02020603050405020304" pitchFamily="18" charset="0"/>
              </a:rPr>
              <a:t>allestimento di tutti i punti di somministrazione 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previsti sul territorio nazionale.</a:t>
            </a:r>
          </a:p>
          <a:p>
            <a:r>
              <a:rPr lang="it-IT" sz="1600" dirty="0">
                <a:latin typeface="+mj-lt"/>
                <a:ea typeface="Times New Roman" panose="02020603050405020304" pitchFamily="18" charset="0"/>
              </a:rPr>
              <a:t>Disponibile supporto al Ministero dell’Interno nella </a:t>
            </a:r>
            <a:r>
              <a:rPr lang="it-IT" sz="1600" b="1" dirty="0">
                <a:latin typeface="+mj-lt"/>
                <a:ea typeface="Times New Roman" panose="02020603050405020304" pitchFamily="18" charset="0"/>
              </a:rPr>
              <a:t>vigilanza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 di tali punti nelle </a:t>
            </a:r>
            <a:r>
              <a:rPr lang="it-IT" sz="1600" b="1" dirty="0">
                <a:latin typeface="+mj-lt"/>
                <a:ea typeface="Times New Roman" panose="02020603050405020304" pitchFamily="18" charset="0"/>
              </a:rPr>
              <a:t>ore notturne</a:t>
            </a:r>
            <a:r>
              <a:rPr lang="it-IT" sz="1600" dirty="0"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DD4117-8060-447F-B72B-892F5CA1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PROCESSO – coinvolgimento delle Forze Armate</a:t>
            </a:r>
          </a:p>
        </p:txBody>
      </p:sp>
    </p:spTree>
    <p:extLst>
      <p:ext uri="{BB962C8B-B14F-4D97-AF65-F5344CB8AC3E}">
        <p14:creationId xmlns:p14="http://schemas.microsoft.com/office/powerpoint/2010/main" val="231409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 138">
            <a:extLst>
              <a:ext uri="{FF2B5EF4-FFF2-40B4-BE49-F238E27FC236}">
                <a16:creationId xmlns:a16="http://schemas.microsoft.com/office/drawing/2014/main" id="{A3232AC4-FB99-A047-AA7D-02FAE69D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2468651"/>
            <a:ext cx="8432089" cy="405002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987C8DE-3D42-9B49-A240-8E1B7EE3E0B3}"/>
              </a:ext>
            </a:extLst>
          </p:cNvPr>
          <p:cNvGrpSpPr/>
          <p:nvPr/>
        </p:nvGrpSpPr>
        <p:grpSpPr>
          <a:xfrm>
            <a:off x="10715362" y="5831157"/>
            <a:ext cx="1238250" cy="687522"/>
            <a:chOff x="510208" y="1417982"/>
            <a:chExt cx="8653670" cy="4804832"/>
          </a:xfrm>
          <a:effectLst/>
        </p:grpSpPr>
        <p:sp>
          <p:nvSpPr>
            <p:cNvPr id="15" name="Pentagono 14">
              <a:extLst>
                <a:ext uri="{FF2B5EF4-FFF2-40B4-BE49-F238E27FC236}">
                  <a16:creationId xmlns:a16="http://schemas.microsoft.com/office/drawing/2014/main" id="{12163D7A-7FF5-5D49-A632-C25586E8CACF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sz="2000" dirty="0"/>
            </a:p>
          </p:txBody>
        </p:sp>
        <p:sp>
          <p:nvSpPr>
            <p:cNvPr id="16" name="Pentagono 15">
              <a:extLst>
                <a:ext uri="{FF2B5EF4-FFF2-40B4-BE49-F238E27FC236}">
                  <a16:creationId xmlns:a16="http://schemas.microsoft.com/office/drawing/2014/main" id="{F6B0261C-B833-5249-A616-ABB3EECF7C99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18" name="Mostrina 17">
              <a:extLst>
                <a:ext uri="{FF2B5EF4-FFF2-40B4-BE49-F238E27FC236}">
                  <a16:creationId xmlns:a16="http://schemas.microsoft.com/office/drawing/2014/main" id="{321641FF-808C-314C-BB03-DC0FCB57A007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Pentagono 18">
              <a:extLst>
                <a:ext uri="{FF2B5EF4-FFF2-40B4-BE49-F238E27FC236}">
                  <a16:creationId xmlns:a16="http://schemas.microsoft.com/office/drawing/2014/main" id="{D474D823-D18D-1A48-8307-DDEAB197DBF5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 dirty="0">
                <a:solidFill>
                  <a:prstClr val="white"/>
                </a:solidFill>
              </a:endParaRPr>
            </a:p>
          </p:txBody>
        </p:sp>
        <p:sp>
          <p:nvSpPr>
            <p:cNvPr id="20" name="Pentagono 19">
              <a:extLst>
                <a:ext uri="{FF2B5EF4-FFF2-40B4-BE49-F238E27FC236}">
                  <a16:creationId xmlns:a16="http://schemas.microsoft.com/office/drawing/2014/main" id="{D198B500-4B29-F445-AC39-8CE177DC59B6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 dirty="0">
                <a:solidFill>
                  <a:prstClr val="white"/>
                </a:solidFill>
              </a:endParaRPr>
            </a:p>
          </p:txBody>
        </p:sp>
        <p:sp>
          <p:nvSpPr>
            <p:cNvPr id="21" name="Mostrina 20">
              <a:extLst>
                <a:ext uri="{FF2B5EF4-FFF2-40B4-BE49-F238E27FC236}">
                  <a16:creationId xmlns:a16="http://schemas.microsoft.com/office/drawing/2014/main" id="{34641726-CB68-FA47-8CDE-0973D6511AD0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lvl="0"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PROCESSO -  somministrazione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9367928F-FA28-B74B-B85E-59C6F04F8430}"/>
              </a:ext>
            </a:extLst>
          </p:cNvPr>
          <p:cNvSpPr/>
          <p:nvPr/>
        </p:nvSpPr>
        <p:spPr>
          <a:xfrm>
            <a:off x="1194254" y="1055162"/>
            <a:ext cx="1459200" cy="376936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 dirty="0"/>
              <a:t>PRENOTAZIONE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099A60DB-DD5A-E846-9711-71E5A9F488E4}"/>
              </a:ext>
            </a:extLst>
          </p:cNvPr>
          <p:cNvSpPr/>
          <p:nvPr/>
        </p:nvSpPr>
        <p:spPr>
          <a:xfrm>
            <a:off x="2982504" y="1046611"/>
            <a:ext cx="1459200" cy="376936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 dirty="0"/>
              <a:t>ACCETTAZIONE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19F81EB2-2C18-0848-8199-975FD3B40AAE}"/>
              </a:ext>
            </a:extLst>
          </p:cNvPr>
          <p:cNvSpPr/>
          <p:nvPr/>
        </p:nvSpPr>
        <p:spPr>
          <a:xfrm>
            <a:off x="6606724" y="1055161"/>
            <a:ext cx="1459200" cy="376936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 dirty="0"/>
              <a:t>SOMMINISTRA ZIONE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C175F3A8-4201-CE44-BB58-6D4BF2CB0CCE}"/>
              </a:ext>
            </a:extLst>
          </p:cNvPr>
          <p:cNvSpPr/>
          <p:nvPr/>
        </p:nvSpPr>
        <p:spPr>
          <a:xfrm>
            <a:off x="10367833" y="401274"/>
            <a:ext cx="1094584" cy="46023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 dirty="0"/>
              <a:t>SALA </a:t>
            </a:r>
          </a:p>
          <a:p>
            <a:pPr algn="ctr"/>
            <a:r>
              <a:rPr lang="it-IT" sz="1400" dirty="0"/>
              <a:t>ATTREZZATA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F98B5353-A9E3-734D-884E-98CA376839B3}"/>
              </a:ext>
            </a:extLst>
          </p:cNvPr>
          <p:cNvSpPr/>
          <p:nvPr/>
        </p:nvSpPr>
        <p:spPr>
          <a:xfrm>
            <a:off x="8667611" y="1055162"/>
            <a:ext cx="1083353" cy="376936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 dirty="0"/>
              <a:t>ATTESA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BD214DE1-5E1C-624A-A638-DA7D5C8139EE}"/>
              </a:ext>
            </a:extLst>
          </p:cNvPr>
          <p:cNvSpPr/>
          <p:nvPr/>
        </p:nvSpPr>
        <p:spPr>
          <a:xfrm>
            <a:off x="9922026" y="1063244"/>
            <a:ext cx="409569" cy="376936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E258AB3E-E1A8-0A41-9249-362024E01A0C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2653454" y="1235079"/>
            <a:ext cx="329050" cy="855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DDDEBA1A-A3CB-CF46-AE1C-6F45B1D38EE5}"/>
              </a:ext>
            </a:extLst>
          </p:cNvPr>
          <p:cNvCxnSpPr>
            <a:cxnSpLocks/>
            <a:stCxn id="28" idx="3"/>
            <a:endCxn id="99" idx="1"/>
          </p:cNvCxnSpPr>
          <p:nvPr/>
        </p:nvCxnSpPr>
        <p:spPr>
          <a:xfrm flipV="1">
            <a:off x="4441704" y="1235078"/>
            <a:ext cx="274510" cy="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795C399A-BEF2-1A46-9ABB-4B607BF15F3C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>
            <a:off x="8065924" y="1243629"/>
            <a:ext cx="601687" cy="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EC792603-C508-F140-8E8D-BBFA8CD8389D}"/>
              </a:ext>
            </a:extLst>
          </p:cNvPr>
          <p:cNvCxnSpPr>
            <a:cxnSpLocks/>
            <a:stCxn id="4" idx="0"/>
            <a:endCxn id="30" idx="2"/>
          </p:cNvCxnSpPr>
          <p:nvPr/>
        </p:nvCxnSpPr>
        <p:spPr>
          <a:xfrm flipV="1">
            <a:off x="10126811" y="861513"/>
            <a:ext cx="788314" cy="20173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467DD6E3-547B-DB46-AE66-EEF3620EB96B}"/>
              </a:ext>
            </a:extLst>
          </p:cNvPr>
          <p:cNvCxnSpPr>
            <a:cxnSpLocks/>
            <a:stCxn id="4" idx="2"/>
            <a:endCxn id="31" idx="0"/>
          </p:cNvCxnSpPr>
          <p:nvPr/>
        </p:nvCxnSpPr>
        <p:spPr>
          <a:xfrm>
            <a:off x="10126811" y="1440180"/>
            <a:ext cx="737143" cy="28730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ttangolo con angoli arrotondati 98">
            <a:extLst>
              <a:ext uri="{FF2B5EF4-FFF2-40B4-BE49-F238E27FC236}">
                <a16:creationId xmlns:a16="http://schemas.microsoft.com/office/drawing/2014/main" id="{309072A5-BCC0-E746-AB4C-905C7A5BE541}"/>
              </a:ext>
            </a:extLst>
          </p:cNvPr>
          <p:cNvSpPr/>
          <p:nvPr/>
        </p:nvSpPr>
        <p:spPr>
          <a:xfrm>
            <a:off x="4716214" y="1046610"/>
            <a:ext cx="1459200" cy="376936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 dirty="0"/>
              <a:t>ATTESA</a:t>
            </a:r>
          </a:p>
        </p:txBody>
      </p:sp>
      <p:cxnSp>
        <p:nvCxnSpPr>
          <p:cNvPr id="110" name="Connettore 2 109">
            <a:extLst>
              <a:ext uri="{FF2B5EF4-FFF2-40B4-BE49-F238E27FC236}">
                <a16:creationId xmlns:a16="http://schemas.microsoft.com/office/drawing/2014/main" id="{E0C4D70B-A651-FC48-A1BD-C9250C93FD65}"/>
              </a:ext>
            </a:extLst>
          </p:cNvPr>
          <p:cNvCxnSpPr>
            <a:cxnSpLocks/>
            <a:stCxn id="99" idx="3"/>
            <a:endCxn id="29" idx="1"/>
          </p:cNvCxnSpPr>
          <p:nvPr/>
        </p:nvCxnSpPr>
        <p:spPr>
          <a:xfrm>
            <a:off x="6175414" y="1235078"/>
            <a:ext cx="431310" cy="855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1" name="Tabella 137">
            <a:extLst>
              <a:ext uri="{FF2B5EF4-FFF2-40B4-BE49-F238E27FC236}">
                <a16:creationId xmlns:a16="http://schemas.microsoft.com/office/drawing/2014/main" id="{5D4E9DE6-2A83-C746-A25C-9BEC8C32A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39696"/>
              </p:ext>
            </p:extLst>
          </p:nvPr>
        </p:nvGraphicFramePr>
        <p:xfrm>
          <a:off x="52798" y="1439752"/>
          <a:ext cx="8389493" cy="518976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121719">
                  <a:extLst>
                    <a:ext uri="{9D8B030D-6E8A-4147-A177-3AD203B41FA5}">
                      <a16:colId xmlns:a16="http://schemas.microsoft.com/office/drawing/2014/main" val="147717211"/>
                    </a:ext>
                  </a:extLst>
                </a:gridCol>
                <a:gridCol w="1840020">
                  <a:extLst>
                    <a:ext uri="{9D8B030D-6E8A-4147-A177-3AD203B41FA5}">
                      <a16:colId xmlns:a16="http://schemas.microsoft.com/office/drawing/2014/main" val="3086277701"/>
                    </a:ext>
                  </a:extLst>
                </a:gridCol>
                <a:gridCol w="1840021">
                  <a:extLst>
                    <a:ext uri="{9D8B030D-6E8A-4147-A177-3AD203B41FA5}">
                      <a16:colId xmlns:a16="http://schemas.microsoft.com/office/drawing/2014/main" val="3717748289"/>
                    </a:ext>
                  </a:extLst>
                </a:gridCol>
                <a:gridCol w="1569614">
                  <a:extLst>
                    <a:ext uri="{9D8B030D-6E8A-4147-A177-3AD203B41FA5}">
                      <a16:colId xmlns:a16="http://schemas.microsoft.com/office/drawing/2014/main" val="1436051197"/>
                    </a:ext>
                  </a:extLst>
                </a:gridCol>
                <a:gridCol w="2018119">
                  <a:extLst>
                    <a:ext uri="{9D8B030D-6E8A-4147-A177-3AD203B41FA5}">
                      <a16:colId xmlns:a16="http://schemas.microsoft.com/office/drawing/2014/main" val="1279391122"/>
                    </a:ext>
                  </a:extLst>
                </a:gridCol>
              </a:tblGrid>
              <a:tr h="266696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DESCRIZIONE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 persone che decidono di sottoporsi alla vaccinazione devono prenotarsi attraverso: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App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Numero verde nazionale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 prenotazione è effettuata contemporaneamente per le due date di vaccinazione.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Nel momento della prenotazione saranno inseriti/richiesti tutti i dati necessari alla vaccinazione per evitare un sovraccarico di attività nella fase di accettazione.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 prenotazione per le RSA sarà gestita con chiamata dal Call Center.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 supporto della prenotazione potranno essere impiegati anche i portalettere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 persone che si presenteranno nella data ed ora indicata dovranno iniziare il proprio percorso attraverso uno spazio di accettazione. Munite di documento di riconoscimento dovranno confermare l’identità ed i dati raccolti in precedenza.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Terminata la fase di accettazione potranno trasferirsi in uno spazio di «attesa». 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 somministrazione è effettuata da un medico/infermiere/assistente sanitario.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Dopo la somministrazione è previsto un secondo periodo di attesa per la sorveglianza del paziente.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Nel caso di reazione avversa il medico può intervenire utilizzando un’apposita sala attrezzata. In caso contrario la persona esce (uscita posizionata dalla parte opposta all’entrata).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 somministrazione nelle RSA/pazienti a domicilio sarà gestita con equipe mobili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9583"/>
                  </a:ext>
                </a:extLst>
              </a:tr>
            </a:tbl>
          </a:graphicData>
        </a:graphic>
      </p:graphicFrame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B421EDE1-B9F2-48DC-B773-72A54D610A37}"/>
              </a:ext>
            </a:extLst>
          </p:cNvPr>
          <p:cNvSpPr/>
          <p:nvPr/>
        </p:nvSpPr>
        <p:spPr>
          <a:xfrm>
            <a:off x="10374108" y="1727488"/>
            <a:ext cx="979692" cy="29088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 dirty="0"/>
              <a:t>USCITA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0E4A546-7EA7-4AB4-BAA9-4FDB2D045333}"/>
              </a:ext>
            </a:extLst>
          </p:cNvPr>
          <p:cNvSpPr/>
          <p:nvPr/>
        </p:nvSpPr>
        <p:spPr>
          <a:xfrm>
            <a:off x="8826625" y="2654202"/>
            <a:ext cx="3337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Previste equipe composte da 1 medico e 4 infermieri.</a:t>
            </a:r>
          </a:p>
          <a:p>
            <a:r>
              <a:rPr lang="it-IT" sz="1400" dirty="0"/>
              <a:t>Per ogni equipe è previsto: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1 amministrativo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 2 OSS</a:t>
            </a:r>
          </a:p>
          <a:p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un punto di somministrazione può essere prevista la presenza di più squadre.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237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AD5D59-FA49-E143-B2B7-DF6CCFA6A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47" y="1595466"/>
            <a:ext cx="8536307" cy="4923213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F145575-2FAF-3B42-8033-8BC3E74516A8}"/>
              </a:ext>
            </a:extLst>
          </p:cNvPr>
          <p:cNvSpPr/>
          <p:nvPr/>
        </p:nvSpPr>
        <p:spPr>
          <a:xfrm>
            <a:off x="629039" y="1383099"/>
            <a:ext cx="9540197" cy="5164786"/>
          </a:xfrm>
          <a:prstGeom prst="roundRect">
            <a:avLst>
              <a:gd name="adj" fmla="val 742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A13E7C-51EB-BF49-9129-1D85F742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158" y="1752685"/>
            <a:ext cx="2216413" cy="813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/>
              <a:t>Raccolta di segnalazioni spontanee di sospetta reazione avversa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PROCESSO - monitoraggio e sorveglianza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158C15DC-3BDB-B248-926A-8EE891188EE3}"/>
              </a:ext>
            </a:extLst>
          </p:cNvPr>
          <p:cNvGrpSpPr/>
          <p:nvPr/>
        </p:nvGrpSpPr>
        <p:grpSpPr>
          <a:xfrm>
            <a:off x="10438095" y="5833202"/>
            <a:ext cx="1238250" cy="687522"/>
            <a:chOff x="510208" y="1417982"/>
            <a:chExt cx="8653670" cy="4804832"/>
          </a:xfrm>
          <a:effectLst/>
        </p:grpSpPr>
        <p:sp>
          <p:nvSpPr>
            <p:cNvPr id="8" name="Pentagono 7">
              <a:extLst>
                <a:ext uri="{FF2B5EF4-FFF2-40B4-BE49-F238E27FC236}">
                  <a16:creationId xmlns:a16="http://schemas.microsoft.com/office/drawing/2014/main" id="{0A52FA87-7ADA-5F43-B8EB-97C21186C56B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sz="2000" dirty="0"/>
            </a:p>
          </p:txBody>
        </p:sp>
        <p:sp>
          <p:nvSpPr>
            <p:cNvPr id="9" name="Pentagono 8">
              <a:extLst>
                <a:ext uri="{FF2B5EF4-FFF2-40B4-BE49-F238E27FC236}">
                  <a16:creationId xmlns:a16="http://schemas.microsoft.com/office/drawing/2014/main" id="{03966BB3-D856-3042-8496-B39C8CD38641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algn="ctr"/>
              <a:endParaRPr lang="it-IT" sz="3600" dirty="0">
                <a:solidFill>
                  <a:prstClr val="white"/>
                </a:solidFill>
              </a:endParaRPr>
            </a:p>
          </p:txBody>
        </p:sp>
        <p:sp>
          <p:nvSpPr>
            <p:cNvPr id="10" name="Mostrina 9">
              <a:extLst>
                <a:ext uri="{FF2B5EF4-FFF2-40B4-BE49-F238E27FC236}">
                  <a16:creationId xmlns:a16="http://schemas.microsoft.com/office/drawing/2014/main" id="{16F7CD91-C550-BE4A-9474-A706AA030769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lvl="0" algn="ctr"/>
              <a:endParaRPr lang="it-IT" sz="3600" dirty="0">
                <a:solidFill>
                  <a:prstClr val="white"/>
                </a:solidFill>
              </a:endParaRPr>
            </a:p>
          </p:txBody>
        </p:sp>
        <p:sp>
          <p:nvSpPr>
            <p:cNvPr id="11" name="Pentagono 10">
              <a:extLst>
                <a:ext uri="{FF2B5EF4-FFF2-40B4-BE49-F238E27FC236}">
                  <a16:creationId xmlns:a16="http://schemas.microsoft.com/office/drawing/2014/main" id="{6E6FDC78-A80F-B147-8189-DFFC9701748A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 dirty="0">
                <a:solidFill>
                  <a:prstClr val="white"/>
                </a:solidFill>
              </a:endParaRPr>
            </a:p>
          </p:txBody>
        </p:sp>
        <p:sp>
          <p:nvSpPr>
            <p:cNvPr id="12" name="Pentagono 11">
              <a:extLst>
                <a:ext uri="{FF2B5EF4-FFF2-40B4-BE49-F238E27FC236}">
                  <a16:creationId xmlns:a16="http://schemas.microsoft.com/office/drawing/2014/main" id="{F9F443E3-12DE-5B4E-92C5-ED5357D4BFEA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Mostrina 12">
              <a:extLst>
                <a:ext uri="{FF2B5EF4-FFF2-40B4-BE49-F238E27FC236}">
                  <a16:creationId xmlns:a16="http://schemas.microsoft.com/office/drawing/2014/main" id="{676D8A74-03D7-4B47-B3D6-BE38B6F56484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697C029B-0C77-384E-8E25-D82E57D42ECB}"/>
              </a:ext>
            </a:extLst>
          </p:cNvPr>
          <p:cNvSpPr txBox="1">
            <a:spLocks/>
          </p:cNvSpPr>
          <p:nvPr/>
        </p:nvSpPr>
        <p:spPr>
          <a:xfrm>
            <a:off x="6180571" y="1938623"/>
            <a:ext cx="3667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400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7CD54E6-8C58-4AE9-84AB-E25FACC4A12D}"/>
              </a:ext>
            </a:extLst>
          </p:cNvPr>
          <p:cNvSpPr/>
          <p:nvPr/>
        </p:nvSpPr>
        <p:spPr>
          <a:xfrm>
            <a:off x="1061231" y="1703765"/>
            <a:ext cx="2585859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600" dirty="0"/>
              <a:t>FARMACOVIGILANZA PASSIVA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0D3FFDD-5A4E-4835-AA0A-60B7EC8702E5}"/>
              </a:ext>
            </a:extLst>
          </p:cNvPr>
          <p:cNvSpPr/>
          <p:nvPr/>
        </p:nvSpPr>
        <p:spPr>
          <a:xfrm>
            <a:off x="1061230" y="2966068"/>
            <a:ext cx="2585859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600" dirty="0"/>
              <a:t>FARMACOVIGILANZA</a:t>
            </a:r>
          </a:p>
          <a:p>
            <a:pPr>
              <a:defRPr/>
            </a:pPr>
            <a:r>
              <a:rPr lang="it-IT" sz="1600" dirty="0"/>
              <a:t>ATTIVA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7AE6C092-2E7B-4D24-A155-BE030F7CACCA}"/>
              </a:ext>
            </a:extLst>
          </p:cNvPr>
          <p:cNvSpPr txBox="1">
            <a:spLocks/>
          </p:cNvSpPr>
          <p:nvPr/>
        </p:nvSpPr>
        <p:spPr>
          <a:xfrm>
            <a:off x="3964158" y="2966068"/>
            <a:ext cx="1816532" cy="813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400" dirty="0"/>
              <a:t>Progetti e studi di farmacovigilanza e farmaco epidemiologia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197A1F4-62AD-4C90-BC66-FC25E3451652}"/>
              </a:ext>
            </a:extLst>
          </p:cNvPr>
          <p:cNvSpPr/>
          <p:nvPr/>
        </p:nvSpPr>
        <p:spPr>
          <a:xfrm>
            <a:off x="1050960" y="5475833"/>
            <a:ext cx="2585859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600" dirty="0"/>
              <a:t>SORVEGLIANZA </a:t>
            </a:r>
          </a:p>
          <a:p>
            <a:pPr>
              <a:defRPr/>
            </a:pPr>
            <a:r>
              <a:rPr lang="it-IT" sz="1600" dirty="0"/>
              <a:t>DELLA PERCEZIONE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2A7488FF-DFC2-4E6A-B268-591836E06599}"/>
              </a:ext>
            </a:extLst>
          </p:cNvPr>
          <p:cNvSpPr txBox="1">
            <a:spLocks/>
          </p:cNvSpPr>
          <p:nvPr/>
        </p:nvSpPr>
        <p:spPr>
          <a:xfrm>
            <a:off x="4029360" y="5491595"/>
            <a:ext cx="1816532" cy="813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400" dirty="0"/>
              <a:t>Monitoraggio delle conversazioni sui social media, forum e blog 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F8576E31-1B15-45AE-B87D-5239AE882B89}"/>
              </a:ext>
            </a:extLst>
          </p:cNvPr>
          <p:cNvSpPr/>
          <p:nvPr/>
        </p:nvSpPr>
        <p:spPr>
          <a:xfrm>
            <a:off x="1050960" y="4252227"/>
            <a:ext cx="2585859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600" dirty="0"/>
              <a:t>INDAGINE </a:t>
            </a:r>
          </a:p>
          <a:p>
            <a:pPr>
              <a:defRPr/>
            </a:pPr>
            <a:r>
              <a:rPr lang="it-IT" sz="1600" dirty="0"/>
              <a:t>SIEROLOGIOCA</a:t>
            </a:r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E5AFC9DB-EE4B-4367-B975-2EBB5DF9D179}"/>
              </a:ext>
            </a:extLst>
          </p:cNvPr>
          <p:cNvSpPr txBox="1">
            <a:spLocks/>
          </p:cNvSpPr>
          <p:nvPr/>
        </p:nvSpPr>
        <p:spPr>
          <a:xfrm>
            <a:off x="4029360" y="4267989"/>
            <a:ext cx="1816532" cy="813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400" dirty="0"/>
              <a:t>Indagine sierologica su un numero rappresentativo di individui vaccinati</a:t>
            </a: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951F483A-309E-4484-AB83-9B10A4FD9CF8}"/>
              </a:ext>
            </a:extLst>
          </p:cNvPr>
          <p:cNvSpPr txBox="1">
            <a:spLocks/>
          </p:cNvSpPr>
          <p:nvPr/>
        </p:nvSpPr>
        <p:spPr>
          <a:xfrm>
            <a:off x="6515250" y="2559258"/>
            <a:ext cx="2854036" cy="81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/>
              <a:t>MONITORARE EVENTUALI EVENTI AVVERSI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08E0B50A-F2D9-46AF-9C5F-ED64547373F3}"/>
              </a:ext>
            </a:extLst>
          </p:cNvPr>
          <p:cNvSpPr txBox="1">
            <a:spLocks/>
          </p:cNvSpPr>
          <p:nvPr/>
        </p:nvSpPr>
        <p:spPr>
          <a:xfrm>
            <a:off x="6610390" y="4237406"/>
            <a:ext cx="2854036" cy="813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/>
              <a:t>VALUTARE LA RISPOSTA IMMUNITARIA INDOTTA DAL VACCINO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1F00414B-6D18-4F2B-9539-BACF18271BD6}"/>
              </a:ext>
            </a:extLst>
          </p:cNvPr>
          <p:cNvSpPr txBox="1">
            <a:spLocks/>
          </p:cNvSpPr>
          <p:nvPr/>
        </p:nvSpPr>
        <p:spPr>
          <a:xfrm>
            <a:off x="6610390" y="5511364"/>
            <a:ext cx="2854036" cy="81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/>
              <a:t>PROGRAMMARE STRATEGIE DI COMUNICAZIONE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A60169F0-6ACF-4887-8FAE-5AA3C7056A6B}"/>
              </a:ext>
            </a:extLst>
          </p:cNvPr>
          <p:cNvSpPr txBox="1">
            <a:spLocks/>
          </p:cNvSpPr>
          <p:nvPr/>
        </p:nvSpPr>
        <p:spPr>
          <a:xfrm>
            <a:off x="10228924" y="2155709"/>
            <a:ext cx="1835599" cy="3130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AIFA nominerà un Comitato Scientifico per la Sorveglianza su Vaccini COVID-19 per svolgere un ruolo di indirizzo e coordinamento sugli studi di farmacovigilanza e sorveglianza attiva.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2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629039" y="1383099"/>
            <a:ext cx="8499971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43" y="365126"/>
            <a:ext cx="10843592" cy="787814"/>
          </a:xfrm>
        </p:spPr>
        <p:txBody>
          <a:bodyPr>
            <a:noAutofit/>
          </a:bodyPr>
          <a:lstStyle/>
          <a:p>
            <a:r>
              <a:rPr lang="it-IT" sz="3200" dirty="0"/>
              <a:t>IL PERSONALE SANITARIO</a:t>
            </a:r>
            <a:br>
              <a:rPr lang="it-IT" sz="3200" dirty="0"/>
            </a:br>
            <a:r>
              <a:rPr lang="it-IT" sz="3200" dirty="0"/>
              <a:t>ipotesi di base per il dimensionamento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425631D-5195-EC49-BA43-15678E25C56C}"/>
              </a:ext>
            </a:extLst>
          </p:cNvPr>
          <p:cNvSpPr/>
          <p:nvPr/>
        </p:nvSpPr>
        <p:spPr>
          <a:xfrm>
            <a:off x="1061231" y="1703765"/>
            <a:ext cx="4552761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400" dirty="0"/>
              <a:t>punti di somministrazione: </a:t>
            </a:r>
            <a:r>
              <a:rPr lang="it-IT" dirty="0"/>
              <a:t>1 </a:t>
            </a:r>
            <a:r>
              <a:rPr lang="it-IT" sz="1400" dirty="0"/>
              <a:t>medico e </a:t>
            </a:r>
            <a:r>
              <a:rPr lang="it-IT" dirty="0"/>
              <a:t>4 </a:t>
            </a:r>
            <a:r>
              <a:rPr lang="it-IT" sz="1400" dirty="0"/>
              <a:t>infermieri</a:t>
            </a:r>
          </a:p>
          <a:p>
            <a:pPr>
              <a:defRPr/>
            </a:pPr>
            <a:r>
              <a:rPr lang="it-IT" sz="1400" dirty="0"/>
              <a:t>somministrazione domiciliare: </a:t>
            </a:r>
            <a:r>
              <a:rPr lang="it-IT" dirty="0"/>
              <a:t>1 </a:t>
            </a:r>
            <a:r>
              <a:rPr lang="it-IT" sz="1400" dirty="0"/>
              <a:t>medico e </a:t>
            </a:r>
            <a:r>
              <a:rPr lang="it-IT" dirty="0"/>
              <a:t>1 </a:t>
            </a:r>
            <a:r>
              <a:rPr lang="it-IT" sz="1400" dirty="0"/>
              <a:t>infermiere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DBC8D36-CA49-1447-A53E-6A25A3B013F7}"/>
              </a:ext>
            </a:extLst>
          </p:cNvPr>
          <p:cNvSpPr/>
          <p:nvPr/>
        </p:nvSpPr>
        <p:spPr>
          <a:xfrm>
            <a:off x="1061231" y="1342208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/>
              <a:t>Equipe di somministratori: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813E61D-9622-8143-BF8E-9DF1FD35413E}"/>
              </a:ext>
            </a:extLst>
          </p:cNvPr>
          <p:cNvSpPr/>
          <p:nvPr/>
        </p:nvSpPr>
        <p:spPr>
          <a:xfrm>
            <a:off x="1061231" y="2546432"/>
            <a:ext cx="3776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/>
              <a:t>Tutti i componenti della squadra sono addetti alla somministrazione. 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2D43FA7-C61B-EB49-ACB6-79E198672CCE}"/>
              </a:ext>
            </a:extLst>
          </p:cNvPr>
          <p:cNvSpPr/>
          <p:nvPr/>
        </p:nvSpPr>
        <p:spPr>
          <a:xfrm>
            <a:off x="1061230" y="3428518"/>
            <a:ext cx="4552761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400"/>
              <a:t>punti di somministrazione: </a:t>
            </a:r>
            <a:r>
              <a:rPr lang="it-IT"/>
              <a:t>7 </a:t>
            </a:r>
            <a:r>
              <a:rPr lang="it-IT" sz="1400"/>
              <a:t>gg  su turni</a:t>
            </a:r>
          </a:p>
          <a:p>
            <a:pPr>
              <a:defRPr/>
            </a:pPr>
            <a:r>
              <a:rPr lang="it-IT" sz="1400"/>
              <a:t>somministrazione domiciliare: </a:t>
            </a:r>
            <a:r>
              <a:rPr lang="it-IT"/>
              <a:t>5 </a:t>
            </a:r>
            <a:r>
              <a:rPr lang="it-IT" sz="1400"/>
              <a:t>gg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701A6A-41DD-6A4E-83EE-9B87F9A1C18A}"/>
              </a:ext>
            </a:extLst>
          </p:cNvPr>
          <p:cNvSpPr/>
          <p:nvPr/>
        </p:nvSpPr>
        <p:spPr>
          <a:xfrm>
            <a:off x="1019963" y="3059186"/>
            <a:ext cx="295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/>
              <a:t>Giorni di lavoro a settimana: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FA98F8D-7205-D64D-B8FC-3ED66541FD8A}"/>
              </a:ext>
            </a:extLst>
          </p:cNvPr>
          <p:cNvSpPr/>
          <p:nvPr/>
        </p:nvSpPr>
        <p:spPr>
          <a:xfrm>
            <a:off x="1061230" y="4262145"/>
            <a:ext cx="3776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/>
              <a:t>Ore di lavoro al giorno: 7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D7CBE59-9AA2-3A44-AE20-E5BE2BB17F1B}"/>
              </a:ext>
            </a:extLst>
          </p:cNvPr>
          <p:cNvSpPr/>
          <p:nvPr/>
        </p:nvSpPr>
        <p:spPr>
          <a:xfrm>
            <a:off x="1061231" y="4979124"/>
            <a:ext cx="4552761" cy="813619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400"/>
              <a:t>punti di somministrazione: </a:t>
            </a:r>
            <a:r>
              <a:rPr lang="it-IT"/>
              <a:t>6 </a:t>
            </a:r>
            <a:endParaRPr lang="it-IT" sz="1400"/>
          </a:p>
          <a:p>
            <a:pPr>
              <a:defRPr/>
            </a:pPr>
            <a:r>
              <a:rPr lang="it-IT" sz="1400"/>
              <a:t>somministrazione domiciliare: </a:t>
            </a:r>
            <a:r>
              <a:rPr lang="it-IT"/>
              <a:t>3</a:t>
            </a:r>
            <a:endParaRPr lang="it-IT" sz="14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6DC2E2E-C42D-BB4B-85B4-8DC82934AC57}"/>
              </a:ext>
            </a:extLst>
          </p:cNvPr>
          <p:cNvSpPr/>
          <p:nvPr/>
        </p:nvSpPr>
        <p:spPr>
          <a:xfrm>
            <a:off x="1019964" y="4609792"/>
            <a:ext cx="37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/>
              <a:t>Numero di somministrazione per ora: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2536E86-831D-4343-8B68-9DE223E9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07" y="2085807"/>
            <a:ext cx="4912762" cy="3917681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3DB745F8-7CE7-4A00-B5A8-2684FF99966B}"/>
              </a:ext>
            </a:extLst>
          </p:cNvPr>
          <p:cNvSpPr/>
          <p:nvPr/>
        </p:nvSpPr>
        <p:spPr>
          <a:xfrm>
            <a:off x="10098157" y="2434943"/>
            <a:ext cx="2015235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/>
              <a:t>Nella fase di «generalizzazione» il personale addetto alle somministrazioni potrà essere incrementato con MMG, PLS, Farmacie, Medici competenti, Personale Sanitario delle Forze dell’Ordine.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E04FF06-C6A5-49BF-B295-298A3910F088}"/>
              </a:ext>
            </a:extLst>
          </p:cNvPr>
          <p:cNvSpPr/>
          <p:nvPr/>
        </p:nvSpPr>
        <p:spPr>
          <a:xfrm>
            <a:off x="871069" y="5838865"/>
            <a:ext cx="5760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/>
              <a:t>Non considerato il personale amministrativo addetto alla accettazione, alla gestione degli approvvigionamenti ed al coordinamento delle attività delle Equipe.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41DB772-4289-4BDF-9B68-C4340A203A19}"/>
              </a:ext>
            </a:extLst>
          </p:cNvPr>
          <p:cNvSpPr/>
          <p:nvPr/>
        </p:nvSpPr>
        <p:spPr>
          <a:xfrm>
            <a:off x="6784018" y="6054308"/>
            <a:ext cx="453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/>
              <a:t>Dimensionamento realizzato in collaborazione con </a:t>
            </a:r>
            <a:r>
              <a:rPr lang="it-IT" sz="1400" i="1" err="1"/>
              <a:t>Agenas</a:t>
            </a:r>
            <a:endParaRPr lang="it-IT" sz="1400" i="1"/>
          </a:p>
        </p:txBody>
      </p:sp>
    </p:spTree>
    <p:extLst>
      <p:ext uri="{BB962C8B-B14F-4D97-AF65-F5344CB8AC3E}">
        <p14:creationId xmlns:p14="http://schemas.microsoft.com/office/powerpoint/2010/main" val="3646414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629039" y="1383099"/>
            <a:ext cx="8499971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Autofit/>
          </a:bodyPr>
          <a:lstStyle/>
          <a:p>
            <a:r>
              <a:rPr lang="it-IT" sz="3200" dirty="0"/>
              <a:t>IL PERSONALE SANITARIO - il dimensionamento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DBC8D36-CA49-1447-A53E-6A25A3B013F7}"/>
              </a:ext>
            </a:extLst>
          </p:cNvPr>
          <p:cNvSpPr/>
          <p:nvPr/>
        </p:nvSpPr>
        <p:spPr>
          <a:xfrm>
            <a:off x="643985" y="1448220"/>
            <a:ext cx="828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/>
              <a:t>Il dimensionamento è stato definito con l’obiettivo di garantire la somministrazione di 60 mln di dosi, equivalente alla vaccinazione di 30 mln di persone, entro 7 mesi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BF3EB7E-09A7-AF43-9C23-D3EBE3E4F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625" y="2700670"/>
            <a:ext cx="3355909" cy="3400624"/>
          </a:xfrm>
          <a:prstGeom prst="rect">
            <a:avLst/>
          </a:prstGeom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48DCD29-B0CF-4187-88C1-BC18CFEF2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723165"/>
              </p:ext>
            </p:extLst>
          </p:nvPr>
        </p:nvGraphicFramePr>
        <p:xfrm>
          <a:off x="680912" y="2231714"/>
          <a:ext cx="7728586" cy="417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359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5EDFE0C4-985A-4C68-8832-B6D45506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08B4EDE-4E16-4296-BD6C-2521D3B4932A}"/>
              </a:ext>
            </a:extLst>
          </p:cNvPr>
          <p:cNvSpPr/>
          <p:nvPr/>
        </p:nvSpPr>
        <p:spPr>
          <a:xfrm>
            <a:off x="629039" y="1383099"/>
            <a:ext cx="11504600" cy="5164786"/>
          </a:xfrm>
          <a:prstGeom prst="roundRect">
            <a:avLst>
              <a:gd name="adj" fmla="val 2295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C49F631-94ED-4964-B103-847568F5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65" y="1938623"/>
            <a:ext cx="4805099" cy="4351338"/>
          </a:xfrm>
        </p:spPr>
        <p:txBody>
          <a:bodyPr>
            <a:normAutofit lnSpcReduction="10000"/>
          </a:bodyPr>
          <a:lstStyle/>
          <a:p>
            <a:pPr marL="92075" lvl="1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1600" dirty="0">
                <a:latin typeface="+mj-lt"/>
              </a:rPr>
              <a:t>Il Commissario avvia nei prossimi giorni </a:t>
            </a:r>
            <a:r>
              <a:rPr lang="it-IT" sz="1600" b="1" dirty="0">
                <a:solidFill>
                  <a:srgbClr val="C00000"/>
                </a:solidFill>
                <a:latin typeface="+mj-lt"/>
              </a:rPr>
              <a:t>due bandi</a:t>
            </a:r>
            <a:r>
              <a:rPr lang="it-IT" sz="1600" dirty="0">
                <a:latin typeface="+mj-lt"/>
              </a:rPr>
              <a:t>:</a:t>
            </a:r>
          </a:p>
          <a:p>
            <a:pPr marL="377825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1"/>
                </a:solidFill>
                <a:latin typeface="+mj-lt"/>
              </a:rPr>
              <a:t>medici ed infermieri</a:t>
            </a:r>
          </a:p>
          <a:p>
            <a:pPr marL="377825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latin typeface="+mj-lt"/>
              </a:rPr>
              <a:t>selezione delle </a:t>
            </a:r>
            <a:r>
              <a:rPr lang="it-IT" sz="1600" b="1" dirty="0">
                <a:solidFill>
                  <a:schemeClr val="accent1"/>
                </a:solidFill>
                <a:latin typeface="+mj-lt"/>
              </a:rPr>
              <a:t>società di somministrazione</a:t>
            </a:r>
          </a:p>
          <a:p>
            <a:pPr marL="92075" lvl="1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it-IT" sz="1600" b="1" dirty="0">
              <a:solidFill>
                <a:schemeClr val="accent1"/>
              </a:solidFill>
              <a:latin typeface="+mj-lt"/>
            </a:endParaRP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dirty="0">
                <a:latin typeface="+mj-lt"/>
              </a:rPr>
              <a:t>Previsto il coinvolgimento di personale amministrativo e di coordinamento, reso disponibile dagli enti territoriali.</a:t>
            </a: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dirty="0">
                <a:latin typeface="+mj-lt"/>
              </a:rPr>
              <a:t>La/e società di somministrazione aggiudicataria/e del secondo bando, selezionano il personale, che ha risposto al primo bando, instaurano i rapporti di lavoro /collaborazione con i medici/infermieri selezionati.</a:t>
            </a: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b="1" dirty="0">
                <a:latin typeface="+mj-lt"/>
              </a:rPr>
              <a:t>Nella fase di «generalizzazione» il personale addetto alle somministrazioni potrà essere incrementato con MMG, PLS, Farmacie, Medici competenti, Personale Sanitario delle Forze dell’Ordine. </a:t>
            </a:r>
            <a:endParaRPr lang="it-IT" sz="1600" dirty="0">
              <a:latin typeface="+mj-lt"/>
            </a:endParaRP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it-IT" sz="1600" dirty="0">
              <a:latin typeface="+mj-lt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65113AA-4C6E-4BA3-ADA8-55822FAD2E3C}"/>
              </a:ext>
            </a:extLst>
          </p:cNvPr>
          <p:cNvSpPr txBox="1">
            <a:spLocks/>
          </p:cNvSpPr>
          <p:nvPr/>
        </p:nvSpPr>
        <p:spPr>
          <a:xfrm>
            <a:off x="708910" y="1572994"/>
            <a:ext cx="2717782" cy="36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700" b="1" dirty="0">
                <a:solidFill>
                  <a:srgbClr val="C00000"/>
                </a:solidFill>
                <a:latin typeface="+mj-lt"/>
              </a:rPr>
              <a:t>Il personale sanitario</a:t>
            </a:r>
            <a:endParaRPr lang="it-IT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88B7A2A-A88A-4699-A3F1-EDE2B8083CAA}"/>
              </a:ext>
            </a:extLst>
          </p:cNvPr>
          <p:cNvSpPr/>
          <p:nvPr/>
        </p:nvSpPr>
        <p:spPr>
          <a:xfrm>
            <a:off x="6096000" y="2352995"/>
            <a:ext cx="4583133" cy="539290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>
              <a:spcAft>
                <a:spcPts val="750"/>
              </a:spcAft>
            </a:pPr>
            <a:r>
              <a:rPr lang="it-IT" sz="1200" cap="all" dirty="0"/>
              <a:t>laureati in medicina e chirurgia abilitati all’esercizio della professione medica e iscritti agli ordini professionali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36E55A6-E486-4929-9F0A-75A8D83CEA8A}"/>
              </a:ext>
            </a:extLst>
          </p:cNvPr>
          <p:cNvSpPr/>
          <p:nvPr/>
        </p:nvSpPr>
        <p:spPr>
          <a:xfrm>
            <a:off x="6096000" y="4333836"/>
            <a:ext cx="4583133" cy="539290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200"/>
              <a:t>MEDICI SPECIALIZZANDI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19A89635-45C4-4251-886C-47AD4EC2CE35}"/>
              </a:ext>
            </a:extLst>
          </p:cNvPr>
          <p:cNvSpPr/>
          <p:nvPr/>
        </p:nvSpPr>
        <p:spPr>
          <a:xfrm>
            <a:off x="6096000" y="4966644"/>
            <a:ext cx="4583133" cy="539290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200"/>
              <a:t>PERSONALE OSS E AMMINISTRATIVO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D329931-4632-49DF-9736-8C21C323CEAD}"/>
              </a:ext>
            </a:extLst>
          </p:cNvPr>
          <p:cNvSpPr/>
          <p:nvPr/>
        </p:nvSpPr>
        <p:spPr>
          <a:xfrm>
            <a:off x="6096000" y="5736093"/>
            <a:ext cx="4583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Ad oggi, stimato l’impiego di </a:t>
            </a:r>
            <a:r>
              <a:rPr lang="it-IT" sz="1200" b="1" dirty="0">
                <a:latin typeface="+mj-lt"/>
              </a:rPr>
              <a:t>16.000 </a:t>
            </a:r>
            <a:r>
              <a:rPr lang="it-IT" sz="1200" b="1" dirty="0">
                <a:effectLst/>
                <a:latin typeface="+mj-lt"/>
                <a:ea typeface="Calibri" panose="020F0502020204030204" pitchFamily="34" charset="0"/>
              </a:rPr>
              <a:t>somministratori. </a:t>
            </a:r>
            <a:r>
              <a:rPr lang="it-IT" sz="1200" dirty="0">
                <a:latin typeface="+mj-lt"/>
                <a:ea typeface="Calibri" panose="020F0502020204030204" pitchFamily="34" charset="0"/>
              </a:rPr>
              <a:t>In particolare,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nella fase iniziale (Pfizer</a:t>
            </a:r>
            <a:r>
              <a:rPr lang="it-IT" sz="1200" dirty="0">
                <a:latin typeface="+mj-lt"/>
                <a:ea typeface="Calibri" panose="020F0502020204030204" pitchFamily="34" charset="0"/>
              </a:rPr>
              <a:t>)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, stimati 3.700 inoculatori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77734B7-83A0-4E64-9DEF-65EF67BBC4B3}"/>
              </a:ext>
            </a:extLst>
          </p:cNvPr>
          <p:cNvSpPr/>
          <p:nvPr/>
        </p:nvSpPr>
        <p:spPr>
          <a:xfrm>
            <a:off x="6230208" y="6417080"/>
            <a:ext cx="39063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i="1" dirty="0"/>
              <a:t>Dimensionamento realizzato in collaborazione con </a:t>
            </a:r>
            <a:r>
              <a:rPr lang="it-IT" sz="1050" i="1" dirty="0" err="1"/>
              <a:t>Agenas</a:t>
            </a:r>
            <a:r>
              <a:rPr lang="it-IT" sz="1050" i="1" dirty="0"/>
              <a:t>.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3BCF2F32-77CA-4250-8111-F28CDEBBEC37}"/>
              </a:ext>
            </a:extLst>
          </p:cNvPr>
          <p:cNvSpPr/>
          <p:nvPr/>
        </p:nvSpPr>
        <p:spPr>
          <a:xfrm>
            <a:off x="6096000" y="3707193"/>
            <a:ext cx="4583133" cy="539290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defRPr/>
            </a:pPr>
            <a:r>
              <a:rPr lang="it-IT" sz="1200"/>
              <a:t>MEDICI E INFERMIERI IN PENSIONE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83D6F17-5B49-4DE2-8D2D-01063350E2D2}"/>
              </a:ext>
            </a:extLst>
          </p:cNvPr>
          <p:cNvSpPr/>
          <p:nvPr/>
        </p:nvSpPr>
        <p:spPr>
          <a:xfrm>
            <a:off x="10828135" y="3083736"/>
            <a:ext cx="1372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CALL PUBBLICA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E97A367-054E-48AE-9258-6B5A66C52D12}"/>
              </a:ext>
            </a:extLst>
          </p:cNvPr>
          <p:cNvSpPr/>
          <p:nvPr/>
        </p:nvSpPr>
        <p:spPr>
          <a:xfrm>
            <a:off x="10828135" y="4333474"/>
            <a:ext cx="130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/>
              <a:t>Accordo con MIN. RICERCA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58538E1-8536-4C72-BCE2-21A2FCF5F910}"/>
              </a:ext>
            </a:extLst>
          </p:cNvPr>
          <p:cNvSpPr/>
          <p:nvPr/>
        </p:nvSpPr>
        <p:spPr>
          <a:xfrm>
            <a:off x="10828135" y="5067388"/>
            <a:ext cx="130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ENTI TERRITORIALI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9F1C910E-4C8D-40AA-8CA3-0C159C106FAD}"/>
              </a:ext>
            </a:extLst>
          </p:cNvPr>
          <p:cNvSpPr/>
          <p:nvPr/>
        </p:nvSpPr>
        <p:spPr>
          <a:xfrm>
            <a:off x="6096000" y="3012732"/>
            <a:ext cx="4583133" cy="539290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cap="all" dirty="0"/>
              <a:t>professionisti sanitari appartenenti ai profili di infermiere e assistente sanitario iscritti ai rispettivi ordini professionali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B7E1FA5E-C1EE-4852-A15D-1776710A0011}"/>
              </a:ext>
            </a:extLst>
          </p:cNvPr>
          <p:cNvSpPr/>
          <p:nvPr/>
        </p:nvSpPr>
        <p:spPr>
          <a:xfrm>
            <a:off x="10679133" y="2196718"/>
            <a:ext cx="83012" cy="20818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68B81D5D-137E-4EBD-BB3A-21E7E95F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43" y="365126"/>
            <a:ext cx="10843592" cy="787814"/>
          </a:xfrm>
        </p:spPr>
        <p:txBody>
          <a:bodyPr>
            <a:noAutofit/>
          </a:bodyPr>
          <a:lstStyle/>
          <a:p>
            <a:r>
              <a:rPr lang="it-IT" sz="3200" dirty="0"/>
              <a:t>IL PERSONALE SANITARIO - selezione e gestione</a:t>
            </a:r>
          </a:p>
        </p:txBody>
      </p:sp>
    </p:spTree>
    <p:extLst>
      <p:ext uri="{BB962C8B-B14F-4D97-AF65-F5344CB8AC3E}">
        <p14:creationId xmlns:p14="http://schemas.microsoft.com/office/powerpoint/2010/main" val="143159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PREMESSA</a:t>
            </a:r>
            <a:br>
              <a:rPr lang="it-IT" sz="3200" dirty="0"/>
            </a:br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F2543E99-DEEB-ED43-9A28-6F1227F7F3F4}"/>
              </a:ext>
            </a:extLst>
          </p:cNvPr>
          <p:cNvSpPr/>
          <p:nvPr/>
        </p:nvSpPr>
        <p:spPr>
          <a:xfrm>
            <a:off x="629039" y="1383099"/>
            <a:ext cx="11165396" cy="5164786"/>
          </a:xfrm>
          <a:prstGeom prst="roundRect">
            <a:avLst>
              <a:gd name="adj" fmla="val 2295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68BE6BE1-5C8D-494B-87EF-3206BA85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65" y="1938623"/>
            <a:ext cx="4400135" cy="4351338"/>
          </a:xfrm>
        </p:spPr>
        <p:txBody>
          <a:bodyPr>
            <a:normAutofit/>
          </a:bodyPr>
          <a:lstStyle/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dirty="0">
                <a:latin typeface="+mj-lt"/>
              </a:rPr>
              <a:t>Come noto, l’Italia ha aderito all’iniziativa dell’Unione Europea per l’acquisto del più ampio portafoglio possibile di vaccini mediante l’</a:t>
            </a:r>
            <a:r>
              <a:rPr lang="it-IT" sz="1600" b="1" dirty="0">
                <a:solidFill>
                  <a:srgbClr val="C00000"/>
                </a:solidFill>
                <a:latin typeface="+mj-lt"/>
              </a:rPr>
              <a:t>APA</a:t>
            </a:r>
            <a:r>
              <a:rPr lang="it-IT" sz="1600" dirty="0">
                <a:solidFill>
                  <a:srgbClr val="C00000"/>
                </a:solidFill>
                <a:latin typeface="+mj-lt"/>
              </a:rPr>
              <a:t> - </a:t>
            </a:r>
            <a:r>
              <a:rPr lang="it-IT" sz="1600" b="1" i="1" dirty="0">
                <a:solidFill>
                  <a:srgbClr val="C00000"/>
                </a:solidFill>
                <a:latin typeface="+mj-lt"/>
              </a:rPr>
              <a:t>Advanced </a:t>
            </a:r>
            <a:r>
              <a:rPr lang="it-IT" sz="1600" b="1" i="1" dirty="0" err="1">
                <a:solidFill>
                  <a:srgbClr val="C00000"/>
                </a:solidFill>
                <a:latin typeface="+mj-lt"/>
              </a:rPr>
              <a:t>Purchase</a:t>
            </a:r>
            <a:r>
              <a:rPr lang="it-IT" sz="1600" b="1" i="1" dirty="0">
                <a:solidFill>
                  <a:srgbClr val="C00000"/>
                </a:solidFill>
                <a:latin typeface="+mj-lt"/>
              </a:rPr>
              <a:t> Agreement. </a:t>
            </a: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dirty="0">
                <a:latin typeface="+mj-lt"/>
              </a:rPr>
              <a:t>A livello europeo, viene dato accesso a una </a:t>
            </a:r>
            <a:r>
              <a:rPr lang="it-IT" sz="1600" b="1" dirty="0">
                <a:latin typeface="+mj-lt"/>
              </a:rPr>
              <a:t>quantità di dosi</a:t>
            </a:r>
            <a:r>
              <a:rPr lang="it-IT" sz="1600" dirty="0">
                <a:latin typeface="+mj-lt"/>
              </a:rPr>
              <a:t> di vaccino secondo a una chiave di ripartizione basata sulla </a:t>
            </a:r>
            <a:r>
              <a:rPr lang="it-IT" sz="1600" b="1" dirty="0">
                <a:latin typeface="+mj-lt"/>
              </a:rPr>
              <a:t>popolazione</a:t>
            </a:r>
            <a:r>
              <a:rPr lang="it-IT" sz="1600" dirty="0">
                <a:latin typeface="+mj-lt"/>
              </a:rPr>
              <a:t>. </a:t>
            </a:r>
          </a:p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600" dirty="0">
                <a:latin typeface="+mj-lt"/>
              </a:rPr>
              <a:t>L’</a:t>
            </a:r>
            <a:r>
              <a:rPr lang="it-IT" sz="1600" b="1" dirty="0">
                <a:solidFill>
                  <a:schemeClr val="accent1"/>
                </a:solidFill>
                <a:latin typeface="+mj-lt"/>
              </a:rPr>
              <a:t>Agenzia Europea per i Medicinali </a:t>
            </a:r>
            <a:r>
              <a:rPr lang="it-IT" sz="1600" dirty="0">
                <a:latin typeface="+mj-lt"/>
              </a:rPr>
              <a:t>(EMA) ha avviato le prime revisioni cicliche (</a:t>
            </a:r>
            <a:r>
              <a:rPr lang="it-IT" sz="1600" i="1" dirty="0" err="1">
                <a:latin typeface="+mj-lt"/>
              </a:rPr>
              <a:t>rolling</a:t>
            </a:r>
            <a:r>
              <a:rPr lang="it-IT" sz="1600" i="1" dirty="0">
                <a:latin typeface="+mj-lt"/>
              </a:rPr>
              <a:t> review</a:t>
            </a:r>
            <a:r>
              <a:rPr lang="it-IT" sz="1600" dirty="0">
                <a:latin typeface="+mj-lt"/>
              </a:rPr>
              <a:t>) dei candidati vaccini anti COVID-19. I primi vaccini potrebbero essere disponibili già a partire da gennaio 2021.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8444F07-89EC-9F44-9E7A-3F18F507A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62" y="1503901"/>
            <a:ext cx="5116372" cy="49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1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 138">
            <a:extLst>
              <a:ext uri="{FF2B5EF4-FFF2-40B4-BE49-F238E27FC236}">
                <a16:creationId xmlns:a16="http://schemas.microsoft.com/office/drawing/2014/main" id="{A3232AC4-FB99-A047-AA7D-02FAE69D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2468651"/>
            <a:ext cx="8432089" cy="4050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Autofit/>
          </a:bodyPr>
          <a:lstStyle/>
          <a:p>
            <a:r>
              <a:rPr lang="it-IT" sz="3200" dirty="0"/>
              <a:t>IL PERSONALE SANITARIO - elezione e gestione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135" y="365126"/>
            <a:ext cx="2103078" cy="813619"/>
          </a:xfrm>
          <a:prstGeom prst="rect">
            <a:avLst/>
          </a:prstGeom>
        </p:spPr>
      </p:pic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316C898E-DC3E-46A5-BC35-6F43471F15AA}"/>
              </a:ext>
            </a:extLst>
          </p:cNvPr>
          <p:cNvSpPr/>
          <p:nvPr/>
        </p:nvSpPr>
        <p:spPr>
          <a:xfrm>
            <a:off x="489700" y="1383099"/>
            <a:ext cx="8104414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78024F8-C258-9947-BBF0-DF74FB2E34DE}"/>
              </a:ext>
            </a:extLst>
          </p:cNvPr>
          <p:cNvSpPr/>
          <p:nvPr/>
        </p:nvSpPr>
        <p:spPr>
          <a:xfrm>
            <a:off x="598692" y="1866680"/>
            <a:ext cx="1830504" cy="787814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CALL </a:t>
            </a:r>
          </a:p>
          <a:p>
            <a:pPr algn="ctr"/>
            <a:r>
              <a:rPr lang="it-IT" sz="1400"/>
              <a:t>NAZIONALE MEDICI E INFERMIERI 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33CE45E-F679-9D4D-82ED-9956ECD09A77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283857" y="4463725"/>
            <a:ext cx="137139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744019D2-2EBC-4051-AEE2-F8829B7B22CE}"/>
              </a:ext>
            </a:extLst>
          </p:cNvPr>
          <p:cNvSpPr/>
          <p:nvPr/>
        </p:nvSpPr>
        <p:spPr>
          <a:xfrm>
            <a:off x="627718" y="1465877"/>
            <a:ext cx="169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COMMISSARIO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869938FF-3187-45C0-ABB6-598F587D113C}"/>
              </a:ext>
            </a:extLst>
          </p:cNvPr>
          <p:cNvSpPr/>
          <p:nvPr/>
        </p:nvSpPr>
        <p:spPr>
          <a:xfrm>
            <a:off x="598692" y="3100559"/>
            <a:ext cx="1830504" cy="787814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CALL SELEZIONE SOCIETA’ SOMMINISTRAZIONE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11702609-24B4-41C1-8CB8-F2EEE2F8F395}"/>
              </a:ext>
            </a:extLst>
          </p:cNvPr>
          <p:cNvSpPr/>
          <p:nvPr/>
        </p:nvSpPr>
        <p:spPr>
          <a:xfrm>
            <a:off x="2939306" y="1465877"/>
            <a:ext cx="310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SOCIETA’ SOMMINISTRAZIONE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F7D3E48B-77CC-46D6-87A0-949DA728C676}"/>
              </a:ext>
            </a:extLst>
          </p:cNvPr>
          <p:cNvSpPr/>
          <p:nvPr/>
        </p:nvSpPr>
        <p:spPr>
          <a:xfrm>
            <a:off x="3442924" y="2370317"/>
            <a:ext cx="1830504" cy="787814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INDIVIDUAZIONE MEDICI/INFERMIERI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028BE44F-7BAE-44AB-8634-7CC32C1EA2A7}"/>
              </a:ext>
            </a:extLst>
          </p:cNvPr>
          <p:cNvSpPr/>
          <p:nvPr/>
        </p:nvSpPr>
        <p:spPr>
          <a:xfrm>
            <a:off x="3453353" y="4203380"/>
            <a:ext cx="1830504" cy="787814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GESTIONE </a:t>
            </a:r>
          </a:p>
          <a:p>
            <a:pPr algn="ctr"/>
            <a:r>
              <a:rPr lang="it-IT" sz="1400"/>
              <a:t>CONTRATTO/ RAPPORTO LAVORO</a:t>
            </a: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C5AF5B71-3D60-42FF-B0D5-FC50CB6FFC4F}"/>
              </a:ext>
            </a:extLst>
          </p:cNvPr>
          <p:cNvSpPr/>
          <p:nvPr/>
        </p:nvSpPr>
        <p:spPr>
          <a:xfrm>
            <a:off x="6655251" y="4173314"/>
            <a:ext cx="1830504" cy="787814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COORDINAMENTO E GESTIONE ATTIVITA’ DI SOMMINISTRAZIONE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9EF427D-1FD3-403C-9F50-5FA9DBF595C0}"/>
              </a:ext>
            </a:extLst>
          </p:cNvPr>
          <p:cNvSpPr/>
          <p:nvPr/>
        </p:nvSpPr>
        <p:spPr>
          <a:xfrm>
            <a:off x="5916244" y="3570411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it-IT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7EAAA86F-4C86-40F7-93C9-A696633A3E0D}"/>
              </a:ext>
            </a:extLst>
          </p:cNvPr>
          <p:cNvSpPr/>
          <p:nvPr/>
        </p:nvSpPr>
        <p:spPr>
          <a:xfrm>
            <a:off x="6639919" y="1461848"/>
            <a:ext cx="197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 TERRITORIALI</a:t>
            </a: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902BD61F-270B-4124-A4C4-565F126C62D1}"/>
              </a:ext>
            </a:extLst>
          </p:cNvPr>
          <p:cNvSpPr/>
          <p:nvPr/>
        </p:nvSpPr>
        <p:spPr>
          <a:xfrm>
            <a:off x="661188" y="5211353"/>
            <a:ext cx="7839619" cy="787814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STRUTTURA CENTRALIZZATA DI MONITORAGGIO E CONTROLLO QUOTIDIANO DELL’ANDAMENTO DELLA CAMPAGNA (QUANTI VACCINI, DOVE, QUALI CATEGORIE, ETC) CHE FORNISCE DATI E REPORT AI DIVERSI LIVELLI DI COORDINAMENTO. SALUTE/COMMISSARIO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E7BDE99-861E-41EB-88B8-B37CC6348DDA}"/>
              </a:ext>
            </a:extLst>
          </p:cNvPr>
          <p:cNvSpPr/>
          <p:nvPr/>
        </p:nvSpPr>
        <p:spPr>
          <a:xfrm>
            <a:off x="8685100" y="1409480"/>
            <a:ext cx="3475788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C4F6F58E-4481-4E04-AC51-5D834FC33DAE}"/>
              </a:ext>
            </a:extLst>
          </p:cNvPr>
          <p:cNvCxnSpPr>
            <a:cxnSpLocks/>
          </p:cNvCxnSpPr>
          <p:nvPr/>
        </p:nvCxnSpPr>
        <p:spPr>
          <a:xfrm>
            <a:off x="2545618" y="2890067"/>
            <a:ext cx="78770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966474CF-0ABF-4187-8B95-C8D2E74A13C4}"/>
              </a:ext>
            </a:extLst>
          </p:cNvPr>
          <p:cNvCxnSpPr>
            <a:cxnSpLocks/>
            <a:stCxn id="38" idx="2"/>
            <a:endCxn id="40" idx="0"/>
          </p:cNvCxnSpPr>
          <p:nvPr/>
        </p:nvCxnSpPr>
        <p:spPr>
          <a:xfrm>
            <a:off x="4358176" y="3158131"/>
            <a:ext cx="10429" cy="104524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FC49D4E7-932C-488C-9C8D-4CF00449585A}"/>
              </a:ext>
            </a:extLst>
          </p:cNvPr>
          <p:cNvSpPr/>
          <p:nvPr/>
        </p:nvSpPr>
        <p:spPr>
          <a:xfrm>
            <a:off x="661189" y="6062043"/>
            <a:ext cx="756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/>
              <a:t>Gli specializzandi individuati dalle Università e resi disponibili garantiranno un «bacino di flessibilità» e verranno integrati con modalità da definire all’interno del processo.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464B0516-1AD4-4F9B-B8B0-E18E93424247}"/>
              </a:ext>
            </a:extLst>
          </p:cNvPr>
          <p:cNvSpPr/>
          <p:nvPr/>
        </p:nvSpPr>
        <p:spPr>
          <a:xfrm>
            <a:off x="614434" y="4153629"/>
            <a:ext cx="1889272" cy="787814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STIPULA CONTRATTO SOMMINISTRAZIONE IN NOME E PER CONTO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5EDE501-2428-45C7-8F2E-E953039547BE}"/>
              </a:ext>
            </a:extLst>
          </p:cNvPr>
          <p:cNvCxnSpPr>
            <a:cxnSpLocks/>
          </p:cNvCxnSpPr>
          <p:nvPr/>
        </p:nvCxnSpPr>
        <p:spPr>
          <a:xfrm>
            <a:off x="2503706" y="4547536"/>
            <a:ext cx="71210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7AF8CFB8-2E4E-4DA7-A96D-AD492221855F}"/>
              </a:ext>
            </a:extLst>
          </p:cNvPr>
          <p:cNvSpPr txBox="1">
            <a:spLocks/>
          </p:cNvSpPr>
          <p:nvPr/>
        </p:nvSpPr>
        <p:spPr>
          <a:xfrm>
            <a:off x="8940636" y="1458612"/>
            <a:ext cx="3128077" cy="4828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corso di definizione  la bozza di norma che abiliterà il Commissario alla stipula dei contratti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corso di definizione i bandi per le due «Call». 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Informazioni da Salute: 8/12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Pubblicazione: 11/12 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Presentazione offerte da parte delle Società: 21/12; 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Presentazione candidature medici/infermieri: 04/01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Affidamento a </a:t>
            </a:r>
            <a:r>
              <a:rPr lang="it-IT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soc</a:t>
            </a: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it-IT" sz="15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somm</a:t>
            </a: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.: 04/01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Selezione e sottoscrizione contratto di somministrazione: entro 25-28/01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Formazione: 26-29/01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Primo giorno di presenza nei punti di somministrazione: 28-30/01</a:t>
            </a:r>
          </a:p>
        </p:txBody>
      </p:sp>
    </p:spTree>
    <p:extLst>
      <p:ext uri="{BB962C8B-B14F-4D97-AF65-F5344CB8AC3E}">
        <p14:creationId xmlns:p14="http://schemas.microsoft.com/office/powerpoint/2010/main" val="246961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 138">
            <a:extLst>
              <a:ext uri="{FF2B5EF4-FFF2-40B4-BE49-F238E27FC236}">
                <a16:creationId xmlns:a16="http://schemas.microsoft.com/office/drawing/2014/main" id="{A3232AC4-FB99-A047-AA7D-02FAE69D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2263171"/>
            <a:ext cx="8432089" cy="405002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987C8DE-3D42-9B49-A240-8E1B7EE3E0B3}"/>
              </a:ext>
            </a:extLst>
          </p:cNvPr>
          <p:cNvGrpSpPr/>
          <p:nvPr/>
        </p:nvGrpSpPr>
        <p:grpSpPr>
          <a:xfrm>
            <a:off x="10715362" y="5831157"/>
            <a:ext cx="1238250" cy="687522"/>
            <a:chOff x="510208" y="1417982"/>
            <a:chExt cx="8653670" cy="4804832"/>
          </a:xfrm>
          <a:effectLst/>
        </p:grpSpPr>
        <p:sp>
          <p:nvSpPr>
            <p:cNvPr id="15" name="Pentagono 14">
              <a:extLst>
                <a:ext uri="{FF2B5EF4-FFF2-40B4-BE49-F238E27FC236}">
                  <a16:creationId xmlns:a16="http://schemas.microsoft.com/office/drawing/2014/main" id="{12163D7A-7FF5-5D49-A632-C25586E8CACF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sz="2000"/>
            </a:p>
          </p:txBody>
        </p:sp>
        <p:sp>
          <p:nvSpPr>
            <p:cNvPr id="16" name="Pentagono 15">
              <a:extLst>
                <a:ext uri="{FF2B5EF4-FFF2-40B4-BE49-F238E27FC236}">
                  <a16:creationId xmlns:a16="http://schemas.microsoft.com/office/drawing/2014/main" id="{F6B0261C-B833-5249-A616-ABB3EECF7C99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Mostrina 17">
              <a:extLst>
                <a:ext uri="{FF2B5EF4-FFF2-40B4-BE49-F238E27FC236}">
                  <a16:creationId xmlns:a16="http://schemas.microsoft.com/office/drawing/2014/main" id="{321641FF-808C-314C-BB03-DC0FCB57A007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/>
            </a:p>
          </p:txBody>
        </p:sp>
        <p:sp>
          <p:nvSpPr>
            <p:cNvPr id="19" name="Pentagono 18">
              <a:extLst>
                <a:ext uri="{FF2B5EF4-FFF2-40B4-BE49-F238E27FC236}">
                  <a16:creationId xmlns:a16="http://schemas.microsoft.com/office/drawing/2014/main" id="{D474D823-D18D-1A48-8307-DDEAB197DBF5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>
                <a:solidFill>
                  <a:prstClr val="white"/>
                </a:solidFill>
              </a:endParaRPr>
            </a:p>
          </p:txBody>
        </p:sp>
        <p:sp>
          <p:nvSpPr>
            <p:cNvPr id="20" name="Pentagono 19">
              <a:extLst>
                <a:ext uri="{FF2B5EF4-FFF2-40B4-BE49-F238E27FC236}">
                  <a16:creationId xmlns:a16="http://schemas.microsoft.com/office/drawing/2014/main" id="{D198B500-4B29-F445-AC39-8CE177DC59B6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>
                <a:solidFill>
                  <a:prstClr val="white"/>
                </a:solidFill>
              </a:endParaRPr>
            </a:p>
          </p:txBody>
        </p:sp>
        <p:sp>
          <p:nvSpPr>
            <p:cNvPr id="21" name="Mostrina 20">
              <a:extLst>
                <a:ext uri="{FF2B5EF4-FFF2-40B4-BE49-F238E27FC236}">
                  <a16:creationId xmlns:a16="http://schemas.microsoft.com/office/drawing/2014/main" id="{34641726-CB68-FA47-8CDE-0973D6511AD0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lvl="0" algn="ctr"/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PERSONALE SANITARIO - Responsabilità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49" y="339321"/>
            <a:ext cx="2103078" cy="813619"/>
          </a:xfrm>
          <a:prstGeom prst="rect">
            <a:avLst/>
          </a:prstGeom>
        </p:spPr>
      </p:pic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099A60DB-DD5A-E846-9711-71E5A9F488E4}"/>
              </a:ext>
            </a:extLst>
          </p:cNvPr>
          <p:cNvSpPr/>
          <p:nvPr/>
        </p:nvSpPr>
        <p:spPr>
          <a:xfrm>
            <a:off x="4978664" y="1148049"/>
            <a:ext cx="1459200" cy="68191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ACETTAZIONE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19F81EB2-2C18-0848-8199-975FD3B40AAE}"/>
              </a:ext>
            </a:extLst>
          </p:cNvPr>
          <p:cNvSpPr/>
          <p:nvPr/>
        </p:nvSpPr>
        <p:spPr>
          <a:xfrm>
            <a:off x="7029092" y="1148049"/>
            <a:ext cx="1459200" cy="68191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SOMMINISTRA ZIONE</a:t>
            </a:r>
          </a:p>
        </p:txBody>
      </p:sp>
      <p:graphicFrame>
        <p:nvGraphicFramePr>
          <p:cNvPr id="141" name="Tabella 137">
            <a:extLst>
              <a:ext uri="{FF2B5EF4-FFF2-40B4-BE49-F238E27FC236}">
                <a16:creationId xmlns:a16="http://schemas.microsoft.com/office/drawing/2014/main" id="{5D4E9DE6-2A83-C746-A25C-9BEC8C32A17C}"/>
              </a:ext>
            </a:extLst>
          </p:cNvPr>
          <p:cNvGraphicFramePr>
            <a:graphicFrameLocks noGrp="1"/>
          </p:cNvGraphicFramePr>
          <p:nvPr/>
        </p:nvGraphicFramePr>
        <p:xfrm>
          <a:off x="0" y="1940400"/>
          <a:ext cx="8914568" cy="476520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551392">
                  <a:extLst>
                    <a:ext uri="{9D8B030D-6E8A-4147-A177-3AD203B41FA5}">
                      <a16:colId xmlns:a16="http://schemas.microsoft.com/office/drawing/2014/main" val="147717211"/>
                    </a:ext>
                  </a:extLst>
                </a:gridCol>
                <a:gridCol w="1436700">
                  <a:extLst>
                    <a:ext uri="{9D8B030D-6E8A-4147-A177-3AD203B41FA5}">
                      <a16:colId xmlns:a16="http://schemas.microsoft.com/office/drawing/2014/main" val="3818954750"/>
                    </a:ext>
                  </a:extLst>
                </a:gridCol>
                <a:gridCol w="2010581">
                  <a:extLst>
                    <a:ext uri="{9D8B030D-6E8A-4147-A177-3AD203B41FA5}">
                      <a16:colId xmlns:a16="http://schemas.microsoft.com/office/drawing/2014/main" val="1172087227"/>
                    </a:ext>
                  </a:extLst>
                </a:gridCol>
                <a:gridCol w="1776911">
                  <a:extLst>
                    <a:ext uri="{9D8B030D-6E8A-4147-A177-3AD203B41FA5}">
                      <a16:colId xmlns:a16="http://schemas.microsoft.com/office/drawing/2014/main" val="3717748289"/>
                    </a:ext>
                  </a:extLst>
                </a:gridCol>
                <a:gridCol w="2138984">
                  <a:extLst>
                    <a:ext uri="{9D8B030D-6E8A-4147-A177-3AD203B41FA5}">
                      <a16:colId xmlns:a16="http://schemas.microsoft.com/office/drawing/2014/main" val="12793911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PERSONALE ENTI TERRITORIALI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Coordina i team di somministrazione.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Partecipa al tavolo di coordinamento regionale.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Invia gli ordini per i quantitativi di vaccino necessari ai punti di competenza. Coordina l’approvvigionamento di vaccini e altri prodotti verso i punti di somministrazione.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85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PERSONALE AMINISTRATIVO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Gestisce il magazzino dei prodotti necessari nel punto di somministrazione. Accetta le forniture di vaccini che vengono inviate direttamente ai punti di somministrazione. Provvede giornalmente a ritirare le dosi di vaccino necessarie dalla ASL.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Gestisce l’accettazione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2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solidFill>
                            <a:schemeClr val="bg1"/>
                          </a:solidFill>
                        </a:rPr>
                        <a:t>PERSONALE OSS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Verifica il codice di prenotazione per consentire l’ingresso e misura la febbre alle persone che entrano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Provvede alla pulizia ed alla igienizzazione (negli spazi di somministrazione la igienizzazione è prevista dopo ogni iniezione)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33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MEDICO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Provvede alla somministrazione.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Interviene nei casi di reazioni avverse e gestisce l’emergenza 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5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INFERMIERE/</a:t>
                      </a:r>
                    </a:p>
                    <a:p>
                      <a:pPr algn="ctr"/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ASSISTENTE SANITARIO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Provvede alla predisposizione delle fiale ed alla somministrazione</a:t>
                      </a:r>
                      <a:r>
                        <a:rPr lang="it-IT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2470"/>
                  </a:ext>
                </a:extLst>
              </a:tr>
            </a:tbl>
          </a:graphicData>
        </a:graphic>
      </p:graphicFrame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6AB27A72-DF1F-4A74-BCF6-8AA6975B4C60}"/>
              </a:ext>
            </a:extLst>
          </p:cNvPr>
          <p:cNvSpPr/>
          <p:nvPr/>
        </p:nvSpPr>
        <p:spPr>
          <a:xfrm>
            <a:off x="3174377" y="1148049"/>
            <a:ext cx="1459200" cy="68191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GESTIONE DEL MAGAZZINO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CA66EFCD-FE77-487D-AA86-A70EC2119534}"/>
              </a:ext>
            </a:extLst>
          </p:cNvPr>
          <p:cNvSpPr txBox="1">
            <a:spLocks/>
          </p:cNvSpPr>
          <p:nvPr/>
        </p:nvSpPr>
        <p:spPr>
          <a:xfrm>
            <a:off x="9259655" y="1335324"/>
            <a:ext cx="2809058" cy="482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t-IT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Definita una prima ipotesi di responsabilità negli enti territoriali e nei punti di somministrazione. Da validare.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Occorre definire (a cura Salute):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Politica di vaccinazione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Linee guida per la somministrazione e igienizzazione dei punti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DPI necessari per il personale</a:t>
            </a:r>
          </a:p>
          <a:p>
            <a:pPr>
              <a:lnSpc>
                <a:spcPct val="110000"/>
              </a:lnSpc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FAA1AFF-73B8-4D83-8173-B7649FD83CB7}"/>
              </a:ext>
            </a:extLst>
          </p:cNvPr>
          <p:cNvSpPr/>
          <p:nvPr/>
        </p:nvSpPr>
        <p:spPr>
          <a:xfrm>
            <a:off x="1501394" y="1148049"/>
            <a:ext cx="1459200" cy="68191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300"/>
              <a:t>COORDINAMENTO</a:t>
            </a:r>
          </a:p>
        </p:txBody>
      </p:sp>
    </p:spTree>
    <p:extLst>
      <p:ext uri="{BB962C8B-B14F-4D97-AF65-F5344CB8AC3E}">
        <p14:creationId xmlns:p14="http://schemas.microsoft.com/office/powerpoint/2010/main" val="375453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/>
              <a:t>IL PROCESSO – Formazione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F2543E99-DEEB-ED43-9A28-6F1227F7F3F4}"/>
              </a:ext>
            </a:extLst>
          </p:cNvPr>
          <p:cNvSpPr/>
          <p:nvPr/>
        </p:nvSpPr>
        <p:spPr>
          <a:xfrm>
            <a:off x="629039" y="1383099"/>
            <a:ext cx="7015945" cy="5164786"/>
          </a:xfrm>
          <a:prstGeom prst="roundRect">
            <a:avLst>
              <a:gd name="adj" fmla="val 742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68BE6BE1-5C8D-494B-87EF-3206BA85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65" y="1938623"/>
            <a:ext cx="4400135" cy="435133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it-IT" sz="1800" dirty="0"/>
              <a:t>Numerosi attori coinvolti per un progetto formativo finalizzato a fornire a tutti gli operatori le competenze necessarie a garantire una vaccinazione efficace e sicura.</a:t>
            </a:r>
          </a:p>
          <a:p>
            <a:pPr marL="0" indent="0">
              <a:buNone/>
            </a:pPr>
            <a:r>
              <a:rPr lang="it-IT" sz="1800" dirty="0"/>
              <a:t>Previsti moduli di formazione a distanza, i cui contenuti saranno definiti da ISS.</a:t>
            </a:r>
          </a:p>
          <a:p>
            <a:pPr marL="0" indent="0">
              <a:buNone/>
            </a:pPr>
            <a:r>
              <a:rPr lang="it-IT" sz="1800" dirty="0"/>
              <a:t>La formazione potrà essere veicolata attraverso una piattaforma di e-learning per certificare la effettiva fruizione e dovrà prevedere anche contenuti relativi ai sistemi informativi a supporto.</a:t>
            </a:r>
          </a:p>
          <a:p>
            <a:pPr marL="0" indent="0">
              <a:buNone/>
            </a:pPr>
            <a:r>
              <a:rPr lang="it-IT" sz="1800" dirty="0"/>
              <a:t>La formazione a distanza consentirà di formare contemporaneamente molte persone e potrà essere utilizzata anche per inserimenti di personale successivi alla prima fase.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C57DC66-BC88-454C-8DEE-0849ABFE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17" y="1605364"/>
            <a:ext cx="4599383" cy="4942521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3FF23AA7-9C85-BF4B-B5D9-1803961F6111}"/>
              </a:ext>
            </a:extLst>
          </p:cNvPr>
          <p:cNvGrpSpPr/>
          <p:nvPr/>
        </p:nvGrpSpPr>
        <p:grpSpPr>
          <a:xfrm>
            <a:off x="10438095" y="5833202"/>
            <a:ext cx="1238250" cy="687522"/>
            <a:chOff x="510208" y="1417982"/>
            <a:chExt cx="8653670" cy="4804832"/>
          </a:xfrm>
          <a:effectLst/>
        </p:grpSpPr>
        <p:sp>
          <p:nvSpPr>
            <p:cNvPr id="9" name="Pentagono 8">
              <a:extLst>
                <a:ext uri="{FF2B5EF4-FFF2-40B4-BE49-F238E27FC236}">
                  <a16:creationId xmlns:a16="http://schemas.microsoft.com/office/drawing/2014/main" id="{394F7594-C0C3-AA46-B8F2-AC61FEC989CE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sz="2000"/>
            </a:p>
          </p:txBody>
        </p:sp>
        <p:sp>
          <p:nvSpPr>
            <p:cNvPr id="10" name="Pentagono 9">
              <a:extLst>
                <a:ext uri="{FF2B5EF4-FFF2-40B4-BE49-F238E27FC236}">
                  <a16:creationId xmlns:a16="http://schemas.microsoft.com/office/drawing/2014/main" id="{76B35D6E-0DB2-3E44-9245-A620F0FB8743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algn="ctr"/>
              <a:endParaRPr lang="it-IT" sz="3600">
                <a:solidFill>
                  <a:prstClr val="white"/>
                </a:solidFill>
              </a:endParaRPr>
            </a:p>
          </p:txBody>
        </p:sp>
        <p:sp>
          <p:nvSpPr>
            <p:cNvPr id="11" name="Mostrina 10">
              <a:extLst>
                <a:ext uri="{FF2B5EF4-FFF2-40B4-BE49-F238E27FC236}">
                  <a16:creationId xmlns:a16="http://schemas.microsoft.com/office/drawing/2014/main" id="{FF0EF38E-922B-A343-9D54-2E69B8C2DCC7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lvl="0" algn="ctr"/>
              <a:endParaRPr lang="it-IT" sz="3600">
                <a:solidFill>
                  <a:prstClr val="white"/>
                </a:solidFill>
              </a:endParaRPr>
            </a:p>
          </p:txBody>
        </p:sp>
        <p:sp>
          <p:nvSpPr>
            <p:cNvPr id="12" name="Pentagono 11">
              <a:extLst>
                <a:ext uri="{FF2B5EF4-FFF2-40B4-BE49-F238E27FC236}">
                  <a16:creationId xmlns:a16="http://schemas.microsoft.com/office/drawing/2014/main" id="{6894ADA6-0C9E-1143-BEC1-54B0F9D9320B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3" name="Pentagono 12">
              <a:extLst>
                <a:ext uri="{FF2B5EF4-FFF2-40B4-BE49-F238E27FC236}">
                  <a16:creationId xmlns:a16="http://schemas.microsoft.com/office/drawing/2014/main" id="{CDD98F9B-68F0-8B4C-9013-DE77F26EAC50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sz="100"/>
            </a:p>
          </p:txBody>
        </p:sp>
        <p:sp>
          <p:nvSpPr>
            <p:cNvPr id="14" name="Mostrina 13">
              <a:extLst>
                <a:ext uri="{FF2B5EF4-FFF2-40B4-BE49-F238E27FC236}">
                  <a16:creationId xmlns:a16="http://schemas.microsoft.com/office/drawing/2014/main" id="{22ED7671-A73E-8142-B174-BC3E49CC6222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lvl="0" algn="ctr"/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251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/>
              <a:t>IL PROCESSO - Comunicazione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19287D-B488-3640-ADF8-1962C87A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59" y="1793391"/>
            <a:ext cx="6310243" cy="4496570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158C15DC-3BDB-B248-926A-8EE891188EE3}"/>
              </a:ext>
            </a:extLst>
          </p:cNvPr>
          <p:cNvGrpSpPr/>
          <p:nvPr/>
        </p:nvGrpSpPr>
        <p:grpSpPr>
          <a:xfrm>
            <a:off x="10438095" y="5833202"/>
            <a:ext cx="1238250" cy="687522"/>
            <a:chOff x="510208" y="1417982"/>
            <a:chExt cx="8653670" cy="4804832"/>
          </a:xfrm>
          <a:effectLst/>
        </p:grpSpPr>
        <p:sp>
          <p:nvSpPr>
            <p:cNvPr id="8" name="Pentagono 7">
              <a:extLst>
                <a:ext uri="{FF2B5EF4-FFF2-40B4-BE49-F238E27FC236}">
                  <a16:creationId xmlns:a16="http://schemas.microsoft.com/office/drawing/2014/main" id="{0A52FA87-7ADA-5F43-B8EB-97C21186C56B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Pentagono 8">
              <a:extLst>
                <a:ext uri="{FF2B5EF4-FFF2-40B4-BE49-F238E27FC236}">
                  <a16:creationId xmlns:a16="http://schemas.microsoft.com/office/drawing/2014/main" id="{03966BB3-D856-3042-8496-B39C8CD38641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Mostrina 9">
              <a:extLst>
                <a:ext uri="{FF2B5EF4-FFF2-40B4-BE49-F238E27FC236}">
                  <a16:creationId xmlns:a16="http://schemas.microsoft.com/office/drawing/2014/main" id="{16F7CD91-C550-BE4A-9474-A706AA030769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ntagono 10">
              <a:extLst>
                <a:ext uri="{FF2B5EF4-FFF2-40B4-BE49-F238E27FC236}">
                  <a16:creationId xmlns:a16="http://schemas.microsoft.com/office/drawing/2014/main" id="{6E6FDC78-A80F-B147-8189-DFFC9701748A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Pentagono 11">
              <a:extLst>
                <a:ext uri="{FF2B5EF4-FFF2-40B4-BE49-F238E27FC236}">
                  <a16:creationId xmlns:a16="http://schemas.microsoft.com/office/drawing/2014/main" id="{F9F443E3-12DE-5B4E-92C5-ED5357D4BFEA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Mostrina 12">
              <a:extLst>
                <a:ext uri="{FF2B5EF4-FFF2-40B4-BE49-F238E27FC236}">
                  <a16:creationId xmlns:a16="http://schemas.microsoft.com/office/drawing/2014/main" id="{676D8A74-03D7-4B47-B3D6-BE38B6F56484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8" name="Tabella 137">
            <a:extLst>
              <a:ext uri="{FF2B5EF4-FFF2-40B4-BE49-F238E27FC236}">
                <a16:creationId xmlns:a16="http://schemas.microsoft.com/office/drawing/2014/main" id="{E82AF245-C7C7-D545-8A9A-6E90CE5BF3AA}"/>
              </a:ext>
            </a:extLst>
          </p:cNvPr>
          <p:cNvGraphicFramePr>
            <a:graphicFrameLocks noGrp="1"/>
          </p:cNvGraphicFramePr>
          <p:nvPr/>
        </p:nvGraphicFramePr>
        <p:xfrm>
          <a:off x="1058567" y="1440874"/>
          <a:ext cx="8970890" cy="4849086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794178">
                  <a:extLst>
                    <a:ext uri="{9D8B030D-6E8A-4147-A177-3AD203B41FA5}">
                      <a16:colId xmlns:a16="http://schemas.microsoft.com/office/drawing/2014/main" val="3818954750"/>
                    </a:ext>
                  </a:extLst>
                </a:gridCol>
                <a:gridCol w="1794178">
                  <a:extLst>
                    <a:ext uri="{9D8B030D-6E8A-4147-A177-3AD203B41FA5}">
                      <a16:colId xmlns:a16="http://schemas.microsoft.com/office/drawing/2014/main" val="3086277701"/>
                    </a:ext>
                  </a:extLst>
                </a:gridCol>
                <a:gridCol w="1794178">
                  <a:extLst>
                    <a:ext uri="{9D8B030D-6E8A-4147-A177-3AD203B41FA5}">
                      <a16:colId xmlns:a16="http://schemas.microsoft.com/office/drawing/2014/main" val="3717748289"/>
                    </a:ext>
                  </a:extLst>
                </a:gridCol>
                <a:gridCol w="1794178">
                  <a:extLst>
                    <a:ext uri="{9D8B030D-6E8A-4147-A177-3AD203B41FA5}">
                      <a16:colId xmlns:a16="http://schemas.microsoft.com/office/drawing/2014/main" val="1436051197"/>
                    </a:ext>
                  </a:extLst>
                </a:gridCol>
                <a:gridCol w="1794178">
                  <a:extLst>
                    <a:ext uri="{9D8B030D-6E8A-4147-A177-3AD203B41FA5}">
                      <a16:colId xmlns:a16="http://schemas.microsoft.com/office/drawing/2014/main" val="1279391122"/>
                    </a:ext>
                  </a:extLst>
                </a:gridCol>
              </a:tblGrid>
              <a:tr h="1616362"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9583"/>
                  </a:ext>
                </a:extLst>
              </a:tr>
              <a:tr h="1616362"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22259"/>
                  </a:ext>
                </a:extLst>
              </a:tr>
              <a:tr h="1616362"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2470"/>
                  </a:ext>
                </a:extLst>
              </a:tr>
            </a:tbl>
          </a:graphicData>
        </a:graphic>
      </p:graphicFrame>
      <p:sp>
        <p:nvSpPr>
          <p:cNvPr id="29" name="Titolo 1">
            <a:extLst>
              <a:ext uri="{FF2B5EF4-FFF2-40B4-BE49-F238E27FC236}">
                <a16:creationId xmlns:a16="http://schemas.microsoft.com/office/drawing/2014/main" id="{EE8AE58A-AB67-FA46-A731-6C6861447A40}"/>
              </a:ext>
            </a:extLst>
          </p:cNvPr>
          <p:cNvSpPr txBox="1">
            <a:spLocks/>
          </p:cNvSpPr>
          <p:nvPr/>
        </p:nvSpPr>
        <p:spPr>
          <a:xfrm>
            <a:off x="1058567" y="5643232"/>
            <a:ext cx="1609110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CONTATTO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71A305B2-3473-AD4F-B8A5-62A9B2EDE928}"/>
              </a:ext>
            </a:extLst>
          </p:cNvPr>
          <p:cNvSpPr txBox="1">
            <a:spLocks/>
          </p:cNvSpPr>
          <p:nvPr/>
        </p:nvSpPr>
        <p:spPr>
          <a:xfrm>
            <a:off x="3610150" y="5177524"/>
            <a:ext cx="1589937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COMPRENSIONE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2848388-7C2C-4141-938C-0E79C15FD08E}"/>
              </a:ext>
            </a:extLst>
          </p:cNvPr>
          <p:cNvSpPr txBox="1">
            <a:spLocks/>
          </p:cNvSpPr>
          <p:nvPr/>
        </p:nvSpPr>
        <p:spPr>
          <a:xfrm>
            <a:off x="5847232" y="4246602"/>
            <a:ext cx="2281607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PERCEZIONE POSITIVA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9E011412-1753-B848-9F11-BC2239BF6600}"/>
              </a:ext>
            </a:extLst>
          </p:cNvPr>
          <p:cNvSpPr txBox="1">
            <a:spLocks/>
          </p:cNvSpPr>
          <p:nvPr/>
        </p:nvSpPr>
        <p:spPr>
          <a:xfrm>
            <a:off x="7559849" y="3060856"/>
            <a:ext cx="2281607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ADESIONE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AC62D552-D515-0447-B1F3-F883323CDF28}"/>
              </a:ext>
            </a:extLst>
          </p:cNvPr>
          <p:cNvSpPr txBox="1">
            <a:spLocks/>
          </p:cNvSpPr>
          <p:nvPr/>
        </p:nvSpPr>
        <p:spPr>
          <a:xfrm>
            <a:off x="4405119" y="6124773"/>
            <a:ext cx="2281607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TEMPO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DFF09FA6-02A9-5A48-83AA-99E47AB30CFA}"/>
              </a:ext>
            </a:extLst>
          </p:cNvPr>
          <p:cNvSpPr txBox="1">
            <a:spLocks/>
          </p:cNvSpPr>
          <p:nvPr/>
        </p:nvSpPr>
        <p:spPr>
          <a:xfrm rot="16200000">
            <a:off x="-276136" y="3672511"/>
            <a:ext cx="2281607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COMMITTMENT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4D767DD-B361-6445-9F0D-13B2FA61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6" y="1445622"/>
            <a:ext cx="8646651" cy="1190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" dirty="0"/>
              <a:t>Sarà realizzato un piano di Comunicazione nazionale rivolto a tutti gli stakeholder e finalizzato ad ottenere la massima adesione possibile alla campagna di vaccinazione.</a:t>
            </a:r>
          </a:p>
          <a:p>
            <a:pPr marL="0" indent="0">
              <a:buNone/>
            </a:pPr>
            <a:r>
              <a:rPr lang="it-IT" sz="1500" dirty="0"/>
              <a:t>Obiettivi, messaggi e strumenti della comunicazione saranno  differenziati rispetto ai diversi target per:</a:t>
            </a:r>
          </a:p>
          <a:p>
            <a:r>
              <a:rPr lang="it-IT" sz="1500" dirty="0"/>
              <a:t>Far arrivare a tutti una </a:t>
            </a:r>
            <a:r>
              <a:rPr lang="it-IT" sz="1500" b="1" dirty="0"/>
              <a:t>corretta informazione</a:t>
            </a:r>
          </a:p>
          <a:p>
            <a:r>
              <a:rPr lang="it-IT" sz="1500" dirty="0"/>
              <a:t>Favorire una </a:t>
            </a:r>
            <a:r>
              <a:rPr lang="it-IT" sz="1500" b="1" dirty="0"/>
              <a:t>percezione positiva negli stakeholder </a:t>
            </a:r>
            <a:r>
              <a:rPr lang="it-IT" sz="1500" dirty="0"/>
              <a:t>che influenzano l’opinione pubblica</a:t>
            </a:r>
          </a:p>
          <a:p>
            <a:r>
              <a:rPr lang="it-IT" sz="1500" dirty="0"/>
              <a:t>Portare all’</a:t>
            </a:r>
            <a:r>
              <a:rPr lang="it-IT" sz="1500" b="1" dirty="0"/>
              <a:t>adesione</a:t>
            </a:r>
            <a:r>
              <a:rPr lang="it-IT" sz="1500" dirty="0"/>
              <a:t> il maggior numero di </a:t>
            </a:r>
            <a:r>
              <a:rPr lang="it-IT" sz="1500" b="1" dirty="0"/>
              <a:t>cittadini</a:t>
            </a:r>
            <a:r>
              <a:rPr lang="it-IT" sz="1500" dirty="0"/>
              <a:t> possibile</a:t>
            </a:r>
          </a:p>
        </p:txBody>
      </p:sp>
      <p:sp>
        <p:nvSpPr>
          <p:cNvPr id="36" name="Pentagono 35">
            <a:extLst>
              <a:ext uri="{FF2B5EF4-FFF2-40B4-BE49-F238E27FC236}">
                <a16:creationId xmlns:a16="http://schemas.microsoft.com/office/drawing/2014/main" id="{448E3BCF-9696-6D42-B055-D4DCA0449352}"/>
              </a:ext>
            </a:extLst>
          </p:cNvPr>
          <p:cNvSpPr/>
          <p:nvPr/>
        </p:nvSpPr>
        <p:spPr>
          <a:xfrm>
            <a:off x="5963012" y="3273995"/>
            <a:ext cx="1322364" cy="275901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POPOLAZIONE</a:t>
            </a:r>
          </a:p>
        </p:txBody>
      </p:sp>
      <p:sp>
        <p:nvSpPr>
          <p:cNvPr id="37" name="Pentagono 36">
            <a:extLst>
              <a:ext uri="{FF2B5EF4-FFF2-40B4-BE49-F238E27FC236}">
                <a16:creationId xmlns:a16="http://schemas.microsoft.com/office/drawing/2014/main" id="{3811758B-FFFF-7E4C-9C7A-B9079B27B84B}"/>
              </a:ext>
            </a:extLst>
          </p:cNvPr>
          <p:cNvSpPr/>
          <p:nvPr/>
        </p:nvSpPr>
        <p:spPr>
          <a:xfrm>
            <a:off x="4229212" y="4440433"/>
            <a:ext cx="1322364" cy="275901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37FB83D-26B7-434E-AB6A-785ECBC6E9AB}"/>
              </a:ext>
            </a:extLst>
          </p:cNvPr>
          <p:cNvSpPr txBox="1"/>
          <p:nvPr/>
        </p:nvSpPr>
        <p:spPr>
          <a:xfrm>
            <a:off x="3713459" y="4689295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 influenzano 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pubblica opinione</a:t>
            </a:r>
          </a:p>
        </p:txBody>
      </p:sp>
      <p:sp>
        <p:nvSpPr>
          <p:cNvPr id="39" name="Arco 38">
            <a:extLst>
              <a:ext uri="{FF2B5EF4-FFF2-40B4-BE49-F238E27FC236}">
                <a16:creationId xmlns:a16="http://schemas.microsoft.com/office/drawing/2014/main" id="{DCC78746-F9BF-4649-83D5-0536A0583662}"/>
              </a:ext>
            </a:extLst>
          </p:cNvPr>
          <p:cNvSpPr/>
          <p:nvPr/>
        </p:nvSpPr>
        <p:spPr>
          <a:xfrm rot="20334296">
            <a:off x="-587660" y="1533698"/>
            <a:ext cx="9209867" cy="3691461"/>
          </a:xfrm>
          <a:prstGeom prst="arc">
            <a:avLst>
              <a:gd name="adj1" fmla="val 676966"/>
              <a:gd name="adj2" fmla="val 9502146"/>
            </a:avLst>
          </a:prstGeom>
          <a:ln w="47625"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18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629039" y="1383099"/>
            <a:ext cx="8499971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ILPROCESSO – l’identità della campagna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869C6D3-60DC-C944-B515-2D5730C2A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621" y="2045708"/>
            <a:ext cx="5486778" cy="4399252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32DFDA-760F-46F6-B702-F69B21109FF0}"/>
              </a:ext>
            </a:extLst>
          </p:cNvPr>
          <p:cNvSpPr txBox="1">
            <a:spLocks/>
          </p:cNvSpPr>
          <p:nvPr/>
        </p:nvSpPr>
        <p:spPr>
          <a:xfrm>
            <a:off x="1175164" y="1938623"/>
            <a:ext cx="4400136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È stata avviata una collaborazione </a:t>
            </a:r>
            <a:r>
              <a:rPr lang="it-IT" sz="1800" i="1" dirty="0"/>
              <a:t>pro bono </a:t>
            </a:r>
            <a:r>
              <a:rPr lang="it-IT" sz="1800" dirty="0"/>
              <a:t>per definire l’identità della campagna di vaccinazione ed il layout dei punti di somministrazione.</a:t>
            </a:r>
          </a:p>
          <a:p>
            <a:pPr marL="0" indent="0">
              <a:buNone/>
            </a:pPr>
            <a:r>
              <a:rPr lang="it-IT" sz="1800" dirty="0"/>
              <a:t>Obiettivo del lavoro è definire un layout evocativo di valori positivi da replicare in modo uniforme in tutti i punti di somministrazione.</a:t>
            </a:r>
            <a:endParaRPr lang="it-IT" sz="18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I valori, i messaggi e lo stesso layout saranno utilizzati come linea guida per la progettazione della campagna di comunicazione: tutto ciò che ruota intorno alla campagna di vaccinazione deve «parlare» lo stesso linguaggio.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6611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F98A71D7-566A-FE42-95B0-60B071ADBAD6}"/>
              </a:ext>
            </a:extLst>
          </p:cNvPr>
          <p:cNvSpPr/>
          <p:nvPr/>
        </p:nvSpPr>
        <p:spPr>
          <a:xfrm>
            <a:off x="661907" y="1383099"/>
            <a:ext cx="9662287" cy="1475825"/>
          </a:xfrm>
          <a:prstGeom prst="roundRect">
            <a:avLst>
              <a:gd name="adj" fmla="val 742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SISTEMA INFORMATIVO -  le fasi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14" y="339321"/>
            <a:ext cx="2103078" cy="81361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158C15DC-3BDB-B248-926A-8EE891188EE3}"/>
              </a:ext>
            </a:extLst>
          </p:cNvPr>
          <p:cNvGrpSpPr/>
          <p:nvPr/>
        </p:nvGrpSpPr>
        <p:grpSpPr>
          <a:xfrm>
            <a:off x="10438095" y="5833202"/>
            <a:ext cx="1238250" cy="687522"/>
            <a:chOff x="510208" y="1417982"/>
            <a:chExt cx="8653670" cy="4804832"/>
          </a:xfrm>
          <a:effectLst/>
        </p:grpSpPr>
        <p:sp>
          <p:nvSpPr>
            <p:cNvPr id="8" name="Pentagono 7">
              <a:extLst>
                <a:ext uri="{FF2B5EF4-FFF2-40B4-BE49-F238E27FC236}">
                  <a16:creationId xmlns:a16="http://schemas.microsoft.com/office/drawing/2014/main" id="{0A52FA87-7ADA-5F43-B8EB-97C21186C56B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Pentagono 8">
              <a:extLst>
                <a:ext uri="{FF2B5EF4-FFF2-40B4-BE49-F238E27FC236}">
                  <a16:creationId xmlns:a16="http://schemas.microsoft.com/office/drawing/2014/main" id="{03966BB3-D856-3042-8496-B39C8CD38641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Mostrina 9">
              <a:extLst>
                <a:ext uri="{FF2B5EF4-FFF2-40B4-BE49-F238E27FC236}">
                  <a16:creationId xmlns:a16="http://schemas.microsoft.com/office/drawing/2014/main" id="{16F7CD91-C550-BE4A-9474-A706AA030769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ntagono 10">
              <a:extLst>
                <a:ext uri="{FF2B5EF4-FFF2-40B4-BE49-F238E27FC236}">
                  <a16:creationId xmlns:a16="http://schemas.microsoft.com/office/drawing/2014/main" id="{6E6FDC78-A80F-B147-8189-DFFC9701748A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rgbClr val="75B24E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Pentagono 11">
              <a:extLst>
                <a:ext uri="{FF2B5EF4-FFF2-40B4-BE49-F238E27FC236}">
                  <a16:creationId xmlns:a16="http://schemas.microsoft.com/office/drawing/2014/main" id="{F9F443E3-12DE-5B4E-92C5-ED5357D4BFEA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Mostrina 12">
              <a:extLst>
                <a:ext uri="{FF2B5EF4-FFF2-40B4-BE49-F238E27FC236}">
                  <a16:creationId xmlns:a16="http://schemas.microsoft.com/office/drawing/2014/main" id="{676D8A74-03D7-4B47-B3D6-BE38B6F56484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24B12EC5-4E09-DD42-AC73-CADCB8C00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29" y="1604072"/>
            <a:ext cx="7056527" cy="4837006"/>
          </a:xfrm>
          <a:prstGeom prst="rect">
            <a:avLst/>
          </a:prstGeom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98ECC04-704E-6949-8C9B-57D166484BD9}"/>
              </a:ext>
            </a:extLst>
          </p:cNvPr>
          <p:cNvSpPr/>
          <p:nvPr/>
        </p:nvSpPr>
        <p:spPr>
          <a:xfrm>
            <a:off x="2169023" y="1694576"/>
            <a:ext cx="1734409" cy="105156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DISTRIBUZIONE E TRACKING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FEF2B20-0C32-A94C-A472-928C8DA708C5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3903432" y="2220359"/>
            <a:ext cx="287955" cy="77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ella 137">
            <a:extLst>
              <a:ext uri="{FF2B5EF4-FFF2-40B4-BE49-F238E27FC236}">
                <a16:creationId xmlns:a16="http://schemas.microsoft.com/office/drawing/2014/main" id="{E471D429-4746-A646-8BA5-E1EEF08CB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85474"/>
              </p:ext>
            </p:extLst>
          </p:nvPr>
        </p:nvGraphicFramePr>
        <p:xfrm>
          <a:off x="644433" y="2906810"/>
          <a:ext cx="10457460" cy="317808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421550">
                  <a:extLst>
                    <a:ext uri="{9D8B030D-6E8A-4147-A177-3AD203B41FA5}">
                      <a16:colId xmlns:a16="http://schemas.microsoft.com/office/drawing/2014/main" val="147717211"/>
                    </a:ext>
                  </a:extLst>
                </a:gridCol>
                <a:gridCol w="1933841">
                  <a:extLst>
                    <a:ext uri="{9D8B030D-6E8A-4147-A177-3AD203B41FA5}">
                      <a16:colId xmlns:a16="http://schemas.microsoft.com/office/drawing/2014/main" val="3818954750"/>
                    </a:ext>
                  </a:extLst>
                </a:gridCol>
                <a:gridCol w="2771025">
                  <a:extLst>
                    <a:ext uri="{9D8B030D-6E8A-4147-A177-3AD203B41FA5}">
                      <a16:colId xmlns:a16="http://schemas.microsoft.com/office/drawing/2014/main" val="3086277701"/>
                    </a:ext>
                  </a:extLst>
                </a:gridCol>
                <a:gridCol w="2290338">
                  <a:extLst>
                    <a:ext uri="{9D8B030D-6E8A-4147-A177-3AD203B41FA5}">
                      <a16:colId xmlns:a16="http://schemas.microsoft.com/office/drawing/2014/main" val="251346642"/>
                    </a:ext>
                  </a:extLst>
                </a:gridCol>
                <a:gridCol w="2040706">
                  <a:extLst>
                    <a:ext uri="{9D8B030D-6E8A-4147-A177-3AD203B41FA5}">
                      <a16:colId xmlns:a16="http://schemas.microsoft.com/office/drawing/2014/main" val="1862779708"/>
                    </a:ext>
                  </a:extLst>
                </a:gridCol>
              </a:tblGrid>
              <a:tr h="147237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DESCRIZIONE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latin typeface="+mn-lt"/>
                        </a:rPr>
                        <a:t>Spedizione, distribuzione presso gli hub nazionali, logistica fino all’ultimo miglio, con tracciabilità e gestione in tempo reale delle singole fiale e dei box / pallet di imballaggio</a:t>
                      </a:r>
                      <a:endParaRPr lang="it-IT" sz="2800" b="0" dirty="0">
                        <a:latin typeface="+mn-lt"/>
                      </a:endParaRP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dirty="0">
                          <a:latin typeface="Calibri"/>
                        </a:rPr>
                        <a:t>Gestione delle informazioni/ autenticazioni di </a:t>
                      </a:r>
                      <a:r>
                        <a:rPr lang="it-IT" sz="1600" b="0" i="0" u="none" strike="noStrike" noProof="0" dirty="0" err="1">
                          <a:latin typeface="Calibri"/>
                        </a:rPr>
                        <a:t>vaccinandi</a:t>
                      </a:r>
                      <a:r>
                        <a:rPr lang="it-IT" sz="1600" b="0" i="0" u="none" strike="noStrike" noProof="0" dirty="0">
                          <a:latin typeface="Calibri"/>
                        </a:rPr>
                        <a:t> (con CRM per prenotazione, preparazione alla vaccinazione, </a:t>
                      </a:r>
                      <a:r>
                        <a:rPr lang="it-IT" sz="1600" b="0" i="0" u="none" strike="noStrike" noProof="0" dirty="0" err="1">
                          <a:latin typeface="Calibri"/>
                        </a:rPr>
                        <a:t>contact</a:t>
                      </a:r>
                      <a:r>
                        <a:rPr lang="it-IT" sz="1600" b="0" i="0" u="none" strike="noStrike" noProof="0" dirty="0">
                          <a:latin typeface="Calibri"/>
                        </a:rPr>
                        <a:t> center dedicato, ecc.), nonché degli operatori sanitari coinvolti sia nella fase di somministrazione che di verifica di eventuali reazioni avverse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Collegamenti con i sistemi informativi nazionali (Ministero della Salute / AIFA) e regionali </a:t>
                      </a:r>
                      <a:r>
                        <a:rPr lang="it-IT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le fasi di follow-up e di farmacovigilanza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Cruscotto con informazioni in tempo reale su campagna vaccinale, dati </a:t>
                      </a:r>
                      <a:r>
                        <a:rPr lang="it-IT" sz="16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sieroprevalenza</a:t>
                      </a:r>
                      <a:r>
                        <a:rPr lang="it-IT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analisi big data per identificare pattern evolutivi e costruire un sistema di supporto alle decisioni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9583"/>
                  </a:ext>
                </a:extLst>
              </a:tr>
            </a:tbl>
          </a:graphicData>
        </a:graphic>
      </p:graphicFrame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DCF354A9-9631-7A44-8EDD-DEC8A1284FD8}"/>
              </a:ext>
            </a:extLst>
          </p:cNvPr>
          <p:cNvSpPr/>
          <p:nvPr/>
        </p:nvSpPr>
        <p:spPr>
          <a:xfrm>
            <a:off x="4191387" y="1702324"/>
            <a:ext cx="2299063" cy="105156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prstClr val="white"/>
                </a:solidFill>
                <a:latin typeface="Calibri" panose="020F0502020204030204"/>
              </a:rPr>
              <a:t>PRENOTAZIONE, ACCETTAZIONE ED EROGAZIONE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1FE19AB0-5BDB-E64B-973E-92573954591D}"/>
              </a:ext>
            </a:extLst>
          </p:cNvPr>
          <p:cNvSpPr/>
          <p:nvPr/>
        </p:nvSpPr>
        <p:spPr>
          <a:xfrm>
            <a:off x="6801451" y="1694575"/>
            <a:ext cx="2200137" cy="105156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white"/>
                </a:solidFill>
                <a:latin typeface="Calibri" panose="020F0502020204030204"/>
              </a:rPr>
              <a:t>FARMACOVIGILANZA E FOLLOW UP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22FDFBE-7D04-A646-AB7B-81DBC47D130A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 flipV="1">
            <a:off x="6490450" y="2220358"/>
            <a:ext cx="311001" cy="774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3DB54822-61ED-46E3-9342-4DDAF2571F3B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9001588" y="2220358"/>
            <a:ext cx="306545" cy="774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4A5ACE47-9052-4597-A429-D9AF7E1A9251}"/>
              </a:ext>
            </a:extLst>
          </p:cNvPr>
          <p:cNvSpPr/>
          <p:nvPr/>
        </p:nvSpPr>
        <p:spPr>
          <a:xfrm>
            <a:off x="9308133" y="1702324"/>
            <a:ext cx="1374037" cy="1051565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CRUSCOTTO BIG DATA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4C6004F1-01A8-4A62-8D4B-992690615772}"/>
              </a:ext>
            </a:extLst>
          </p:cNvPr>
          <p:cNvSpPr txBox="1">
            <a:spLocks/>
          </p:cNvSpPr>
          <p:nvPr/>
        </p:nvSpPr>
        <p:spPr>
          <a:xfrm>
            <a:off x="644433" y="6350354"/>
            <a:ext cx="5495050" cy="4400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solidFill>
                  <a:schemeClr val="bg1"/>
                </a:solidFill>
              </a:rPr>
              <a:t>Coinvolgimento pro bono di Poste Italiane ed ENI.</a:t>
            </a:r>
          </a:p>
        </p:txBody>
      </p:sp>
    </p:spTree>
    <p:extLst>
      <p:ext uri="{BB962C8B-B14F-4D97-AF65-F5344CB8AC3E}">
        <p14:creationId xmlns:p14="http://schemas.microsoft.com/office/powerpoint/2010/main" val="293506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F2543E99-DEEB-ED43-9A28-6F1227F7F3F4}"/>
              </a:ext>
            </a:extLst>
          </p:cNvPr>
          <p:cNvSpPr/>
          <p:nvPr/>
        </p:nvSpPr>
        <p:spPr>
          <a:xfrm>
            <a:off x="629039" y="1434469"/>
            <a:ext cx="11165396" cy="5164786"/>
          </a:xfrm>
          <a:prstGeom prst="roundRect">
            <a:avLst>
              <a:gd name="adj" fmla="val 2295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68BE6BE1-5C8D-494B-87EF-3206BA85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65" y="1938623"/>
            <a:ext cx="440013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/>
              <a:t>Insediamento tavolo permanente Min. Salute (con ISS e </a:t>
            </a:r>
            <a:r>
              <a:rPr lang="it-IT" sz="2400" dirty="0" err="1"/>
              <a:t>Agenas</a:t>
            </a:r>
            <a:r>
              <a:rPr lang="it-IT" sz="2400" dirty="0"/>
              <a:t>) – Commissario – Regioni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8444F07-89EC-9F44-9E7A-3F18F507A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62" y="1152940"/>
            <a:ext cx="5116372" cy="492318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4D4AD9FF-4EAA-4E49-AF5E-9E059412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366833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54F4EF1C-2534-3443-BD52-29E536ECE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908" y="981077"/>
            <a:ext cx="4312091" cy="4923182"/>
          </a:xfrm>
          <a:prstGeom prst="rect">
            <a:avLst/>
          </a:prstGeom>
        </p:spPr>
      </p:pic>
      <p:sp>
        <p:nvSpPr>
          <p:cNvPr id="4" name="Pentagono 3">
            <a:extLst>
              <a:ext uri="{FF2B5EF4-FFF2-40B4-BE49-F238E27FC236}">
                <a16:creationId xmlns:a16="http://schemas.microsoft.com/office/drawing/2014/main" id="{CAE89B73-7C80-784A-B359-02CE115352BB}"/>
              </a:ext>
            </a:extLst>
          </p:cNvPr>
          <p:cNvSpPr/>
          <p:nvPr/>
        </p:nvSpPr>
        <p:spPr>
          <a:xfrm>
            <a:off x="510208" y="1417982"/>
            <a:ext cx="8653670" cy="907773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72000" rIns="72000" bIns="72000" rtlCol="0" anchor="ctr"/>
          <a:lstStyle/>
          <a:p>
            <a:pPr algn="ctr"/>
            <a:r>
              <a:rPr lang="it-IT" sz="2000" dirty="0"/>
              <a:t>COORDINAMENTO</a:t>
            </a:r>
          </a:p>
        </p:txBody>
      </p:sp>
      <p:sp>
        <p:nvSpPr>
          <p:cNvPr id="7" name="Pentagono 6">
            <a:extLst>
              <a:ext uri="{FF2B5EF4-FFF2-40B4-BE49-F238E27FC236}">
                <a16:creationId xmlns:a16="http://schemas.microsoft.com/office/drawing/2014/main" id="{288A0DB1-7DC6-C345-AD5D-ACA2260D5728}"/>
              </a:ext>
            </a:extLst>
          </p:cNvPr>
          <p:cNvSpPr/>
          <p:nvPr/>
        </p:nvSpPr>
        <p:spPr>
          <a:xfrm>
            <a:off x="510209" y="2582517"/>
            <a:ext cx="2445026" cy="2027582"/>
          </a:xfrm>
          <a:prstGeom prst="homePlate">
            <a:avLst>
              <a:gd name="adj" fmla="val 37582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72000" rIns="72000" bIns="72000" rtlCol="0" anchor="ctr"/>
          <a:lstStyle/>
          <a:p>
            <a:pPr algn="ctr"/>
            <a:endParaRPr lang="it-IT" dirty="0"/>
          </a:p>
        </p:txBody>
      </p:sp>
      <p:sp>
        <p:nvSpPr>
          <p:cNvPr id="8" name="Mostrina 7">
            <a:extLst>
              <a:ext uri="{FF2B5EF4-FFF2-40B4-BE49-F238E27FC236}">
                <a16:creationId xmlns:a16="http://schemas.microsoft.com/office/drawing/2014/main" id="{F4F3B6B9-C403-AD46-9AC1-733EE92FD09E}"/>
              </a:ext>
            </a:extLst>
          </p:cNvPr>
          <p:cNvSpPr/>
          <p:nvPr/>
        </p:nvSpPr>
        <p:spPr>
          <a:xfrm>
            <a:off x="2447926" y="2558498"/>
            <a:ext cx="3860109" cy="2051601"/>
          </a:xfrm>
          <a:prstGeom prst="chevron">
            <a:avLst>
              <a:gd name="adj" fmla="val 39588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72000" rIns="0" bIns="72000" rtlCol="0" anchor="ctr"/>
          <a:lstStyle/>
          <a:p>
            <a:pPr lvl="0" algn="ctr"/>
            <a:endParaRPr lang="it-IT" sz="3600" dirty="0">
              <a:solidFill>
                <a:prstClr val="white"/>
              </a:solidFill>
            </a:endParaRPr>
          </a:p>
        </p:txBody>
      </p:sp>
      <p:sp>
        <p:nvSpPr>
          <p:cNvPr id="10" name="Pentagono 9">
            <a:extLst>
              <a:ext uri="{FF2B5EF4-FFF2-40B4-BE49-F238E27FC236}">
                <a16:creationId xmlns:a16="http://schemas.microsoft.com/office/drawing/2014/main" id="{F3F5E379-65B5-1A4E-9C25-52C1063C51EA}"/>
              </a:ext>
            </a:extLst>
          </p:cNvPr>
          <p:cNvSpPr/>
          <p:nvPr/>
        </p:nvSpPr>
        <p:spPr>
          <a:xfrm>
            <a:off x="510208" y="4854851"/>
            <a:ext cx="8653670" cy="589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72000" rIns="72000" bIns="72000" rtlCol="0" anchor="ctr"/>
          <a:lstStyle/>
          <a:p>
            <a:pPr lvl="0" algn="ctr"/>
            <a:r>
              <a:rPr lang="it-IT" sz="2000" dirty="0">
                <a:solidFill>
                  <a:prstClr val="white"/>
                </a:solidFill>
              </a:rPr>
              <a:t>INFORMAZIONE E COMUNICAZIONE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D3D70E0-9568-5449-8820-86A34E4DD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13" name="Pentagono 12">
            <a:extLst>
              <a:ext uri="{FF2B5EF4-FFF2-40B4-BE49-F238E27FC236}">
                <a16:creationId xmlns:a16="http://schemas.microsoft.com/office/drawing/2014/main" id="{368B00BF-56AC-5F44-B718-1D2188C75C57}"/>
              </a:ext>
            </a:extLst>
          </p:cNvPr>
          <p:cNvSpPr/>
          <p:nvPr/>
        </p:nvSpPr>
        <p:spPr>
          <a:xfrm>
            <a:off x="510208" y="5633742"/>
            <a:ext cx="8653670" cy="589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72000" rIns="72000" bIns="72000" rtlCol="0" anchor="ctr"/>
          <a:lstStyle/>
          <a:p>
            <a:pPr lvl="0" algn="ctr"/>
            <a:r>
              <a:rPr lang="it-IT" sz="2000" dirty="0">
                <a:solidFill>
                  <a:prstClr val="white"/>
                </a:solidFill>
              </a:rPr>
              <a:t>FORMAZIONE</a:t>
            </a:r>
          </a:p>
        </p:txBody>
      </p:sp>
      <p:sp>
        <p:nvSpPr>
          <p:cNvPr id="16" name="Mostrina 15">
            <a:extLst>
              <a:ext uri="{FF2B5EF4-FFF2-40B4-BE49-F238E27FC236}">
                <a16:creationId xmlns:a16="http://schemas.microsoft.com/office/drawing/2014/main" id="{2D8ED61C-1EA6-744C-9E20-457095318E1A}"/>
              </a:ext>
            </a:extLst>
          </p:cNvPr>
          <p:cNvSpPr/>
          <p:nvPr/>
        </p:nvSpPr>
        <p:spPr>
          <a:xfrm>
            <a:off x="5783456" y="2558499"/>
            <a:ext cx="3380422" cy="2063610"/>
          </a:xfrm>
          <a:prstGeom prst="chevron">
            <a:avLst>
              <a:gd name="adj" fmla="val 39588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0" bIns="72000" rtlCol="0" anchor="ctr"/>
          <a:lstStyle/>
          <a:p>
            <a:pPr lvl="0"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FC72FB8E-9608-264E-B44B-20198744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PROCESSO -  schema di sintesi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B5EF16-DC57-1245-BBCA-39CA4C2FB23E}"/>
              </a:ext>
            </a:extLst>
          </p:cNvPr>
          <p:cNvSpPr txBox="1"/>
          <p:nvPr/>
        </p:nvSpPr>
        <p:spPr>
          <a:xfrm>
            <a:off x="3279716" y="3308995"/>
            <a:ext cx="2816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prstClr val="white"/>
                </a:solidFill>
              </a:rPr>
              <a:t>SOMMINISTRAZIONE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536E7C4-C0F0-454C-AD77-9DF89590358D}"/>
              </a:ext>
            </a:extLst>
          </p:cNvPr>
          <p:cNvSpPr/>
          <p:nvPr/>
        </p:nvSpPr>
        <p:spPr>
          <a:xfrm>
            <a:off x="354009" y="2991164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prstClr val="white"/>
                </a:solidFill>
              </a:rPr>
              <a:t>DISTRIBUZIONE</a:t>
            </a:r>
          </a:p>
          <a:p>
            <a:pPr algn="ctr"/>
            <a:r>
              <a:rPr lang="it-IT" sz="2400" dirty="0">
                <a:solidFill>
                  <a:prstClr val="white"/>
                </a:solidFill>
              </a:rPr>
              <a:t>e CONSERVAZIONE</a:t>
            </a:r>
            <a:endParaRPr lang="it-IT" sz="240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CE151FC-8F27-BD46-B8C6-58D622CC553E}"/>
              </a:ext>
            </a:extLst>
          </p:cNvPr>
          <p:cNvSpPr/>
          <p:nvPr/>
        </p:nvSpPr>
        <p:spPr>
          <a:xfrm>
            <a:off x="6224837" y="3113101"/>
            <a:ext cx="286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dirty="0">
                <a:solidFill>
                  <a:prstClr val="white"/>
                </a:solidFill>
              </a:rPr>
              <a:t>MONITORAGGIO e</a:t>
            </a:r>
          </a:p>
          <a:p>
            <a:pPr lvl="0" algn="ctr"/>
            <a:r>
              <a:rPr lang="it-IT" sz="2400" dirty="0">
                <a:solidFill>
                  <a:prstClr val="white"/>
                </a:solidFill>
              </a:rPr>
              <a:t>SORVEGLIANZA</a:t>
            </a:r>
          </a:p>
        </p:txBody>
      </p:sp>
    </p:spTree>
    <p:extLst>
      <p:ext uri="{BB962C8B-B14F-4D97-AF65-F5344CB8AC3E}">
        <p14:creationId xmlns:p14="http://schemas.microsoft.com/office/powerpoint/2010/main" val="355941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PROCESSO – Coordinamento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3FF23AA7-9C85-BF4B-B5D9-1803961F6111}"/>
              </a:ext>
            </a:extLst>
          </p:cNvPr>
          <p:cNvGrpSpPr/>
          <p:nvPr/>
        </p:nvGrpSpPr>
        <p:grpSpPr>
          <a:xfrm>
            <a:off x="10438095" y="5833202"/>
            <a:ext cx="1238250" cy="687522"/>
            <a:chOff x="510208" y="1417982"/>
            <a:chExt cx="8653670" cy="4804832"/>
          </a:xfrm>
          <a:effectLst/>
        </p:grpSpPr>
        <p:sp>
          <p:nvSpPr>
            <p:cNvPr id="9" name="Pentagono 8">
              <a:extLst>
                <a:ext uri="{FF2B5EF4-FFF2-40B4-BE49-F238E27FC236}">
                  <a16:creationId xmlns:a16="http://schemas.microsoft.com/office/drawing/2014/main" id="{394F7594-C0C3-AA46-B8F2-AC61FEC989CE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ntagono 9">
              <a:extLst>
                <a:ext uri="{FF2B5EF4-FFF2-40B4-BE49-F238E27FC236}">
                  <a16:creationId xmlns:a16="http://schemas.microsoft.com/office/drawing/2014/main" id="{76B35D6E-0DB2-3E44-9245-A620F0FB8743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Mostrina 10">
              <a:extLst>
                <a:ext uri="{FF2B5EF4-FFF2-40B4-BE49-F238E27FC236}">
                  <a16:creationId xmlns:a16="http://schemas.microsoft.com/office/drawing/2014/main" id="{FF0EF38E-922B-A343-9D54-2E69B8C2DCC7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Pentagono 11">
              <a:extLst>
                <a:ext uri="{FF2B5EF4-FFF2-40B4-BE49-F238E27FC236}">
                  <a16:creationId xmlns:a16="http://schemas.microsoft.com/office/drawing/2014/main" id="{6894ADA6-0C9E-1143-BEC1-54B0F9D9320B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entagono 12">
              <a:extLst>
                <a:ext uri="{FF2B5EF4-FFF2-40B4-BE49-F238E27FC236}">
                  <a16:creationId xmlns:a16="http://schemas.microsoft.com/office/drawing/2014/main" id="{CDD98F9B-68F0-8B4C-9013-DE77F26EAC50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Mostrina 13">
              <a:extLst>
                <a:ext uri="{FF2B5EF4-FFF2-40B4-BE49-F238E27FC236}">
                  <a16:creationId xmlns:a16="http://schemas.microsoft.com/office/drawing/2014/main" id="{22ED7671-A73E-8142-B174-BC3E49CC6222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8EADB79B-60C6-4FC5-AF38-F5B13B204F35}"/>
              </a:ext>
            </a:extLst>
          </p:cNvPr>
          <p:cNvGrpSpPr/>
          <p:nvPr/>
        </p:nvGrpSpPr>
        <p:grpSpPr>
          <a:xfrm>
            <a:off x="540533" y="1056232"/>
            <a:ext cx="9897562" cy="5462439"/>
            <a:chOff x="540533" y="1056232"/>
            <a:chExt cx="9897562" cy="546243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809C31D-54B0-E644-BD67-745FFF1E7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1" y="1622067"/>
              <a:ext cx="9310626" cy="4598952"/>
            </a:xfrm>
            <a:prstGeom prst="rect">
              <a:avLst/>
            </a:prstGeom>
          </p:spPr>
        </p:pic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63F1900B-523E-2D4C-AA1E-2067EBED6D84}"/>
                </a:ext>
              </a:extLst>
            </p:cNvPr>
            <p:cNvSpPr/>
            <p:nvPr/>
          </p:nvSpPr>
          <p:spPr>
            <a:xfrm>
              <a:off x="542942" y="1056232"/>
              <a:ext cx="9895153" cy="5462439"/>
            </a:xfrm>
            <a:prstGeom prst="roundRect">
              <a:avLst>
                <a:gd name="adj" fmla="val 4234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5A800D56-4565-FE43-8BBF-B74B9692D554}"/>
                </a:ext>
              </a:extLst>
            </p:cNvPr>
            <p:cNvSpPr/>
            <p:nvPr/>
          </p:nvSpPr>
          <p:spPr>
            <a:xfrm>
              <a:off x="3581483" y="1258362"/>
              <a:ext cx="3631096" cy="813619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Coordinamento Nazionale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Ministro della Salute - Commissario COVID e loro strutture </a:t>
              </a: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8F342292-4E2D-FA47-9B28-96B2D4F87572}"/>
                </a:ext>
              </a:extLst>
            </p:cNvPr>
            <p:cNvSpPr/>
            <p:nvPr/>
          </p:nvSpPr>
          <p:spPr>
            <a:xfrm>
              <a:off x="838200" y="2232301"/>
              <a:ext cx="9117662" cy="1535789"/>
            </a:xfrm>
            <a:prstGeom prst="roundRect">
              <a:avLst>
                <a:gd name="adj" fmla="val 4234"/>
              </a:avLst>
            </a:prstGeom>
            <a:solidFill>
              <a:schemeClr val="bg1">
                <a:alpha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A7341EBA-C293-E64B-806F-85C0ADBDBDE1}"/>
                </a:ext>
              </a:extLst>
            </p:cNvPr>
            <p:cNvSpPr/>
            <p:nvPr/>
          </p:nvSpPr>
          <p:spPr>
            <a:xfrm>
              <a:off x="1069583" y="2766762"/>
              <a:ext cx="1459200" cy="813619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Regione 1</a:t>
              </a:r>
            </a:p>
          </p:txBody>
        </p: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6C50ED7A-38E0-B249-913E-A957E3C40630}"/>
                </a:ext>
              </a:extLst>
            </p:cNvPr>
            <p:cNvSpPr/>
            <p:nvPr/>
          </p:nvSpPr>
          <p:spPr>
            <a:xfrm>
              <a:off x="3133483" y="2752014"/>
              <a:ext cx="1459200" cy="813619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Regione 2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4CB53C91-E360-2243-B049-1B9DD33866AE}"/>
                </a:ext>
              </a:extLst>
            </p:cNvPr>
            <p:cNvSpPr txBox="1"/>
            <p:nvPr/>
          </p:nvSpPr>
          <p:spPr>
            <a:xfrm>
              <a:off x="7239915" y="1240984"/>
              <a:ext cx="29089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it-IT" sz="1200" dirty="0">
                  <a:sym typeface="Wingdings" panose="05000000000000000000" pitchFamily="2" charset="2"/>
                </a:rPr>
                <a:t>È il punto di riferimento dei referenti Regionali. Monitora l’andamento dell’approvvigionamento, della vaccinazione e della sorveglianza a livello nazionale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E29561F-6D48-5F43-9766-5477FA82A527}"/>
                </a:ext>
              </a:extLst>
            </p:cNvPr>
            <p:cNvSpPr/>
            <p:nvPr/>
          </p:nvSpPr>
          <p:spPr>
            <a:xfrm>
              <a:off x="1021511" y="2264496"/>
              <a:ext cx="20848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Coordinamento Regionale</a:t>
              </a:r>
            </a:p>
          </p:txBody>
        </p: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CEF6CD93-0BA1-E541-A4EB-F0C1644CE592}"/>
                </a:ext>
              </a:extLst>
            </p:cNvPr>
            <p:cNvCxnSpPr>
              <a:cxnSpLocks/>
              <a:stCxn id="19" idx="2"/>
              <a:endCxn id="26" idx="0"/>
            </p:cNvCxnSpPr>
            <p:nvPr/>
          </p:nvCxnSpPr>
          <p:spPr>
            <a:xfrm>
              <a:off x="5397031" y="2071981"/>
              <a:ext cx="0" cy="16032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5251A125-AB78-C042-B90F-35AC7882E34F}"/>
                </a:ext>
              </a:extLst>
            </p:cNvPr>
            <p:cNvSpPr txBox="1"/>
            <p:nvPr/>
          </p:nvSpPr>
          <p:spPr>
            <a:xfrm>
              <a:off x="7190863" y="2465191"/>
              <a:ext cx="26389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È il riferimento dei punti di somministrazione regionali. Monitora l’andamento </a:t>
              </a:r>
              <a:r>
                <a:rPr lang="it-IT" sz="1200" dirty="0">
                  <a:solidFill>
                    <a:prstClr val="black"/>
                  </a:solidFill>
                  <a:sym typeface="Wingdings" panose="05000000000000000000" pitchFamily="2" charset="2"/>
                </a:rPr>
                <a:t>dell’approvvigionamento, della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vaccinazione e della sorveglianza nella Regione e risolve eventuali criticità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ttangolo con angoli arrotondati 34">
              <a:extLst>
                <a:ext uri="{FF2B5EF4-FFF2-40B4-BE49-F238E27FC236}">
                  <a16:creationId xmlns:a16="http://schemas.microsoft.com/office/drawing/2014/main" id="{0857AB69-77D6-244C-9745-637DAE015507}"/>
                </a:ext>
              </a:extLst>
            </p:cNvPr>
            <p:cNvSpPr/>
            <p:nvPr/>
          </p:nvSpPr>
          <p:spPr>
            <a:xfrm>
              <a:off x="5116307" y="2712351"/>
              <a:ext cx="1459200" cy="813619"/>
            </a:xfrm>
            <a:prstGeom prst="roundRect">
              <a:avLst>
                <a:gd name="adj" fmla="val 6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Regione N</a:t>
              </a:r>
            </a:p>
          </p:txBody>
        </p:sp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0AC35FFA-71F4-564A-833E-005A10238AD1}"/>
                </a:ext>
              </a:extLst>
            </p:cNvPr>
            <p:cNvSpPr/>
            <p:nvPr/>
          </p:nvSpPr>
          <p:spPr>
            <a:xfrm>
              <a:off x="5241449" y="2802848"/>
              <a:ext cx="1459200" cy="813619"/>
            </a:xfrm>
            <a:prstGeom prst="roundRect">
              <a:avLst>
                <a:gd name="adj" fmla="val 6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1C67896-4F81-CB4A-BBAF-4DC1F1F5720A}"/>
                </a:ext>
              </a:extLst>
            </p:cNvPr>
            <p:cNvSpPr/>
            <p:nvPr/>
          </p:nvSpPr>
          <p:spPr>
            <a:xfrm>
              <a:off x="4991165" y="2632590"/>
              <a:ext cx="1459200" cy="813619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Regione N</a:t>
              </a:r>
            </a:p>
          </p:txBody>
        </p:sp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1044032E-5A46-C647-A4CA-6253617D4BD3}"/>
                </a:ext>
              </a:extLst>
            </p:cNvPr>
            <p:cNvSpPr/>
            <p:nvPr/>
          </p:nvSpPr>
          <p:spPr>
            <a:xfrm>
              <a:off x="838200" y="4073040"/>
              <a:ext cx="9117662" cy="1890055"/>
            </a:xfrm>
            <a:prstGeom prst="roundRect">
              <a:avLst>
                <a:gd name="adj" fmla="val 4234"/>
              </a:avLst>
            </a:prstGeom>
            <a:solidFill>
              <a:schemeClr val="bg1">
                <a:alpha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F03CB5F3-33B4-3248-90D2-61618F70449B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5397031" y="3768090"/>
              <a:ext cx="0" cy="31377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FA6428A2-A602-F24F-90AE-CF21C01AEEF3}"/>
                </a:ext>
              </a:extLst>
            </p:cNvPr>
            <p:cNvSpPr/>
            <p:nvPr/>
          </p:nvSpPr>
          <p:spPr>
            <a:xfrm>
              <a:off x="944538" y="4112879"/>
              <a:ext cx="2238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Coordinamento Locale (ASL)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BC97B759-241C-8B45-BD1C-E31B1861396E}"/>
                </a:ext>
              </a:extLst>
            </p:cNvPr>
            <p:cNvSpPr txBox="1"/>
            <p:nvPr/>
          </p:nvSpPr>
          <p:spPr>
            <a:xfrm>
              <a:off x="7190862" y="4128363"/>
              <a:ext cx="2638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Coordina le squadre di lavoro, ordina e rende disponibili vaccini e altri prodotti necessari. Evidenzia eventuali problemi operativi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ttangolo con angoli arrotondati 51">
              <a:extLst>
                <a:ext uri="{FF2B5EF4-FFF2-40B4-BE49-F238E27FC236}">
                  <a16:creationId xmlns:a16="http://schemas.microsoft.com/office/drawing/2014/main" id="{11FC2433-D3EE-464B-AE44-25B0012B6E9C}"/>
                </a:ext>
              </a:extLst>
            </p:cNvPr>
            <p:cNvSpPr/>
            <p:nvPr/>
          </p:nvSpPr>
          <p:spPr>
            <a:xfrm>
              <a:off x="1334595" y="4532015"/>
              <a:ext cx="1459200" cy="416678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HUB LOCALE 1</a:t>
              </a:r>
            </a:p>
          </p:txBody>
        </p:sp>
        <p:sp>
          <p:nvSpPr>
            <p:cNvPr id="53" name="Rettangolo con angoli arrotondati 52">
              <a:extLst>
                <a:ext uri="{FF2B5EF4-FFF2-40B4-BE49-F238E27FC236}">
                  <a16:creationId xmlns:a16="http://schemas.microsoft.com/office/drawing/2014/main" id="{F6CF66E9-F09C-1744-8FC9-A3D0C4B53393}"/>
                </a:ext>
              </a:extLst>
            </p:cNvPr>
            <p:cNvSpPr/>
            <p:nvPr/>
          </p:nvSpPr>
          <p:spPr>
            <a:xfrm>
              <a:off x="3398495" y="4517267"/>
              <a:ext cx="1459200" cy="416678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HUB LOCALE 2</a:t>
              </a:r>
            </a:p>
          </p:txBody>
        </p:sp>
        <p:sp>
          <p:nvSpPr>
            <p:cNvPr id="54" name="Rettangolo con angoli arrotondati 53">
              <a:extLst>
                <a:ext uri="{FF2B5EF4-FFF2-40B4-BE49-F238E27FC236}">
                  <a16:creationId xmlns:a16="http://schemas.microsoft.com/office/drawing/2014/main" id="{8B0236E3-C0A4-B84B-A1BC-9462A6EBCC54}"/>
                </a:ext>
              </a:extLst>
            </p:cNvPr>
            <p:cNvSpPr/>
            <p:nvPr/>
          </p:nvSpPr>
          <p:spPr>
            <a:xfrm>
              <a:off x="5381319" y="4477604"/>
              <a:ext cx="1459200" cy="416678"/>
            </a:xfrm>
            <a:prstGeom prst="roundRect">
              <a:avLst>
                <a:gd name="adj" fmla="val 6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Regione N</a:t>
              </a:r>
            </a:p>
          </p:txBody>
        </p:sp>
        <p:sp>
          <p:nvSpPr>
            <p:cNvPr id="55" name="Rettangolo con angoli arrotondati 54">
              <a:extLst>
                <a:ext uri="{FF2B5EF4-FFF2-40B4-BE49-F238E27FC236}">
                  <a16:creationId xmlns:a16="http://schemas.microsoft.com/office/drawing/2014/main" id="{035A0113-B7EC-2945-80F3-3D2834892A5D}"/>
                </a:ext>
              </a:extLst>
            </p:cNvPr>
            <p:cNvSpPr/>
            <p:nvPr/>
          </p:nvSpPr>
          <p:spPr>
            <a:xfrm>
              <a:off x="5506461" y="4568101"/>
              <a:ext cx="1459200" cy="416678"/>
            </a:xfrm>
            <a:prstGeom prst="roundRect">
              <a:avLst>
                <a:gd name="adj" fmla="val 6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ttangolo con angoli arrotondati 55">
              <a:extLst>
                <a:ext uri="{FF2B5EF4-FFF2-40B4-BE49-F238E27FC236}">
                  <a16:creationId xmlns:a16="http://schemas.microsoft.com/office/drawing/2014/main" id="{8DE19029-ED45-B94B-822C-AB71B8FD7D11}"/>
                </a:ext>
              </a:extLst>
            </p:cNvPr>
            <p:cNvSpPr/>
            <p:nvPr/>
          </p:nvSpPr>
          <p:spPr>
            <a:xfrm>
              <a:off x="5256177" y="4397843"/>
              <a:ext cx="1459200" cy="416678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HUB LOCALE 3</a:t>
              </a:r>
            </a:p>
          </p:txBody>
        </p:sp>
        <p:sp>
          <p:nvSpPr>
            <p:cNvPr id="62" name="Rettangolo con angoli arrotondati 61">
              <a:extLst>
                <a:ext uri="{FF2B5EF4-FFF2-40B4-BE49-F238E27FC236}">
                  <a16:creationId xmlns:a16="http://schemas.microsoft.com/office/drawing/2014/main" id="{769751C4-0305-8B4B-AF4C-E5148987C20B}"/>
                </a:ext>
              </a:extLst>
            </p:cNvPr>
            <p:cNvSpPr/>
            <p:nvPr/>
          </p:nvSpPr>
          <p:spPr>
            <a:xfrm>
              <a:off x="1355529" y="5205842"/>
              <a:ext cx="1459200" cy="578546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Punti di somministrazione</a:t>
              </a:r>
            </a:p>
          </p:txBody>
        </p:sp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08E1B9EC-90F9-AF4F-8B15-48EB90673086}"/>
                </a:ext>
              </a:extLst>
            </p:cNvPr>
            <p:cNvSpPr/>
            <p:nvPr/>
          </p:nvSpPr>
          <p:spPr>
            <a:xfrm>
              <a:off x="3402149" y="5238771"/>
              <a:ext cx="1459200" cy="578546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Punti di somministrazione</a:t>
              </a:r>
            </a:p>
          </p:txBody>
        </p:sp>
        <p:sp>
          <p:nvSpPr>
            <p:cNvPr id="68" name="Rettangolo con angoli arrotondati 67">
              <a:extLst>
                <a:ext uri="{FF2B5EF4-FFF2-40B4-BE49-F238E27FC236}">
                  <a16:creationId xmlns:a16="http://schemas.microsoft.com/office/drawing/2014/main" id="{4D846D6B-BD4E-6843-826B-FF4832D4153F}"/>
                </a:ext>
              </a:extLst>
            </p:cNvPr>
            <p:cNvSpPr/>
            <p:nvPr/>
          </p:nvSpPr>
          <p:spPr>
            <a:xfrm>
              <a:off x="5257321" y="5223222"/>
              <a:ext cx="1459200" cy="578546"/>
            </a:xfrm>
            <a:prstGeom prst="roundRect">
              <a:avLst>
                <a:gd name="adj" fmla="val 6000"/>
              </a:avLst>
            </a:prstGeom>
            <a:gradFill flip="none" rotWithShape="1">
              <a:gsLst>
                <a:gs pos="0">
                  <a:schemeClr val="accent5">
                    <a:lumMod val="84000"/>
                    <a:lumOff val="16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Punti di somministrazione</a:t>
              </a:r>
            </a:p>
          </p:txBody>
        </p:sp>
        <p:cxnSp>
          <p:nvCxnSpPr>
            <p:cNvPr id="69" name="Connettore 2 68">
              <a:extLst>
                <a:ext uri="{FF2B5EF4-FFF2-40B4-BE49-F238E27FC236}">
                  <a16:creationId xmlns:a16="http://schemas.microsoft.com/office/drawing/2014/main" id="{1491095F-0B14-9341-8CC7-495E5159950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943" y="4924998"/>
              <a:ext cx="0" cy="31377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>
              <a:extLst>
                <a:ext uri="{FF2B5EF4-FFF2-40B4-BE49-F238E27FC236}">
                  <a16:creationId xmlns:a16="http://schemas.microsoft.com/office/drawing/2014/main" id="{EDCC0244-01C6-F94D-8869-B6FBF58C0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34542" y="4924998"/>
              <a:ext cx="0" cy="31377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7DFE7BA6-2049-234A-9830-81A539987CBB}"/>
                </a:ext>
              </a:extLst>
            </p:cNvPr>
            <p:cNvCxnSpPr>
              <a:cxnSpLocks/>
              <a:stCxn id="56" idx="2"/>
              <a:endCxn id="68" idx="0"/>
            </p:cNvCxnSpPr>
            <p:nvPr/>
          </p:nvCxnSpPr>
          <p:spPr>
            <a:xfrm>
              <a:off x="5985777" y="4814521"/>
              <a:ext cx="1144" cy="40870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6D98C278-5C67-3149-9E13-7B87F2ED53C4}"/>
                </a:ext>
              </a:extLst>
            </p:cNvPr>
            <p:cNvSpPr/>
            <p:nvPr/>
          </p:nvSpPr>
          <p:spPr>
            <a:xfrm rot="16200000">
              <a:off x="-229197" y="3344781"/>
              <a:ext cx="18472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REPORTISTICA AD HOC</a:t>
              </a:r>
            </a:p>
          </p:txBody>
        </p:sp>
      </p:grpSp>
      <p:sp>
        <p:nvSpPr>
          <p:cNvPr id="42" name="Segnaposto contenuto 2">
            <a:extLst>
              <a:ext uri="{FF2B5EF4-FFF2-40B4-BE49-F238E27FC236}">
                <a16:creationId xmlns:a16="http://schemas.microsoft.com/office/drawing/2014/main" id="{EA040B92-44DD-4B50-9377-67F7D4589378}"/>
              </a:ext>
            </a:extLst>
          </p:cNvPr>
          <p:cNvSpPr txBox="1">
            <a:spLocks/>
          </p:cNvSpPr>
          <p:nvPr/>
        </p:nvSpPr>
        <p:spPr>
          <a:xfrm>
            <a:off x="10452256" y="1856165"/>
            <a:ext cx="1629385" cy="39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Già individuati individuati  referenti regionali e i diversi coordinatori locali per coinvolgerli sin dalle fasi </a:t>
            </a:r>
            <a:r>
              <a:rPr lang="it-IT" sz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inIziali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progetto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9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629039" y="1541731"/>
            <a:ext cx="8499971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/>
          </a:bodyPr>
          <a:lstStyle/>
          <a:p>
            <a:r>
              <a:rPr lang="it-IT" sz="3200" dirty="0"/>
              <a:t>IL PIANO DI ARRIVO DEI VACCINI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68BE6BE1-5C8D-494B-87EF-3206BA85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40" y="1600667"/>
            <a:ext cx="8140285" cy="11478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400" dirty="0"/>
              <a:t>Il dimensionamento del personale è stato realizzato sulla base del piano degli arrivi dei vaccini comunicato dall’Unione Europea.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400" dirty="0"/>
              <a:t>Il quantitativo trimestrale è stato uniformemente distribuito nel trimestre stesso.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5679B9-E961-A04D-BF4A-505EF456B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35" y="1826743"/>
            <a:ext cx="5008999" cy="4351338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52CB05-A1A1-445B-98C8-5E98C9472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13920"/>
              </p:ext>
            </p:extLst>
          </p:nvPr>
        </p:nvGraphicFramePr>
        <p:xfrm>
          <a:off x="822740" y="2974547"/>
          <a:ext cx="8825690" cy="2944440"/>
        </p:xfrm>
        <a:graphic>
          <a:graphicData uri="http://schemas.openxmlformats.org/drawingml/2006/table">
            <a:tbl>
              <a:tblPr firstRow="1" firstCol="1" bandRow="1"/>
              <a:tblGrid>
                <a:gridCol w="1724604">
                  <a:extLst>
                    <a:ext uri="{9D8B030D-6E8A-4147-A177-3AD203B41FA5}">
                      <a16:colId xmlns:a16="http://schemas.microsoft.com/office/drawing/2014/main" val="1995693540"/>
                    </a:ext>
                  </a:extLst>
                </a:gridCol>
                <a:gridCol w="1462816">
                  <a:extLst>
                    <a:ext uri="{9D8B030D-6E8A-4147-A177-3AD203B41FA5}">
                      <a16:colId xmlns:a16="http://schemas.microsoft.com/office/drawing/2014/main" val="2830782497"/>
                    </a:ext>
                  </a:extLst>
                </a:gridCol>
                <a:gridCol w="1330515">
                  <a:extLst>
                    <a:ext uri="{9D8B030D-6E8A-4147-A177-3AD203B41FA5}">
                      <a16:colId xmlns:a16="http://schemas.microsoft.com/office/drawing/2014/main" val="2130802386"/>
                    </a:ext>
                  </a:extLst>
                </a:gridCol>
                <a:gridCol w="1197276">
                  <a:extLst>
                    <a:ext uri="{9D8B030D-6E8A-4147-A177-3AD203B41FA5}">
                      <a16:colId xmlns:a16="http://schemas.microsoft.com/office/drawing/2014/main" val="1805790426"/>
                    </a:ext>
                  </a:extLst>
                </a:gridCol>
                <a:gridCol w="1196338">
                  <a:extLst>
                    <a:ext uri="{9D8B030D-6E8A-4147-A177-3AD203B41FA5}">
                      <a16:colId xmlns:a16="http://schemas.microsoft.com/office/drawing/2014/main" val="2870170791"/>
                    </a:ext>
                  </a:extLst>
                </a:gridCol>
                <a:gridCol w="855733">
                  <a:extLst>
                    <a:ext uri="{9D8B030D-6E8A-4147-A177-3AD203B41FA5}">
                      <a16:colId xmlns:a16="http://schemas.microsoft.com/office/drawing/2014/main" val="516904003"/>
                    </a:ext>
                  </a:extLst>
                </a:gridCol>
                <a:gridCol w="1058408">
                  <a:extLst>
                    <a:ext uri="{9D8B030D-6E8A-4147-A177-3AD203B41FA5}">
                      <a16:colId xmlns:a16="http://schemas.microsoft.com/office/drawing/2014/main" val="4004958280"/>
                    </a:ext>
                  </a:extLst>
                </a:gridCol>
              </a:tblGrid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Vaccini (azienda)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 2021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 2021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Q3 2021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 2021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 2022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971796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Astra 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Zeneca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16,155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24,225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40,38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6450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PF/BT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8,749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8,076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10,095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75650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J&amp;J *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14,806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32,304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53,84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804093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Sanofi/GSK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20,19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20,19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40,38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3633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Curevac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5,384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8,076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8,076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30,285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41160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1,346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4,711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4,711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10,768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24849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28,269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57,202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74,039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34,996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8,076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202,573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66831"/>
                  </a:ext>
                </a:extLst>
              </a:tr>
              <a:tr h="3271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x mese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9,421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19,065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24,676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11,665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2,692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Raleway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1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9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Autofit/>
          </a:bodyPr>
          <a:lstStyle/>
          <a:p>
            <a:r>
              <a:rPr lang="it-IT" sz="3200" dirty="0"/>
              <a:t>IL PIANO DI VACCINAZIONE DELLA POPOLAZIONE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68BE6BE1-5C8D-494B-87EF-3206BA85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40" y="1600667"/>
            <a:ext cx="8140285" cy="11478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400" dirty="0" err="1"/>
              <a:t>xxxx</a:t>
            </a:r>
            <a:endParaRPr lang="it-IT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698B97-E4F9-44C0-984A-4F582B02E42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4"/>
          <a:stretch/>
        </p:blipFill>
        <p:spPr>
          <a:xfrm>
            <a:off x="168536" y="1258236"/>
            <a:ext cx="11854927" cy="54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F98A71D7-566A-FE42-95B0-60B071ADBAD6}"/>
              </a:ext>
            </a:extLst>
          </p:cNvPr>
          <p:cNvSpPr/>
          <p:nvPr/>
        </p:nvSpPr>
        <p:spPr>
          <a:xfrm>
            <a:off x="836019" y="1383099"/>
            <a:ext cx="8798311" cy="1919858"/>
          </a:xfrm>
          <a:prstGeom prst="roundRect">
            <a:avLst>
              <a:gd name="adj" fmla="val 742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C5DA9D4-F460-DD4B-948A-6AD65230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PROCESSO - distribuzione e conservazione</a:t>
            </a:r>
            <a:br>
              <a:rPr lang="it-IT" sz="3200" dirty="0"/>
            </a:br>
            <a:r>
              <a:rPr lang="it-IT" sz="3200" i="1" dirty="0"/>
              <a:t>Modello </a:t>
            </a:r>
            <a:r>
              <a:rPr lang="it-IT" sz="3200" i="1" dirty="0" err="1"/>
              <a:t>freeze</a:t>
            </a:r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993" y="365126"/>
            <a:ext cx="2103078" cy="81361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158C15DC-3BDB-B248-926A-8EE891188EE3}"/>
              </a:ext>
            </a:extLst>
          </p:cNvPr>
          <p:cNvGrpSpPr/>
          <p:nvPr/>
        </p:nvGrpSpPr>
        <p:grpSpPr>
          <a:xfrm>
            <a:off x="10438095" y="5833202"/>
            <a:ext cx="1238250" cy="687522"/>
            <a:chOff x="510208" y="1417982"/>
            <a:chExt cx="8653670" cy="4804832"/>
          </a:xfrm>
          <a:effectLst/>
        </p:grpSpPr>
        <p:sp>
          <p:nvSpPr>
            <p:cNvPr id="8" name="Pentagono 7">
              <a:extLst>
                <a:ext uri="{FF2B5EF4-FFF2-40B4-BE49-F238E27FC236}">
                  <a16:creationId xmlns:a16="http://schemas.microsoft.com/office/drawing/2014/main" id="{0A52FA87-7ADA-5F43-B8EB-97C21186C56B}"/>
                </a:ext>
              </a:extLst>
            </p:cNvPr>
            <p:cNvSpPr/>
            <p:nvPr/>
          </p:nvSpPr>
          <p:spPr>
            <a:xfrm>
              <a:off x="510208" y="1417982"/>
              <a:ext cx="8653670" cy="90777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 sz="2000"/>
            </a:p>
          </p:txBody>
        </p:sp>
        <p:sp>
          <p:nvSpPr>
            <p:cNvPr id="9" name="Pentagono 8">
              <a:extLst>
                <a:ext uri="{FF2B5EF4-FFF2-40B4-BE49-F238E27FC236}">
                  <a16:creationId xmlns:a16="http://schemas.microsoft.com/office/drawing/2014/main" id="{03966BB3-D856-3042-8496-B39C8CD38641}"/>
                </a:ext>
              </a:extLst>
            </p:cNvPr>
            <p:cNvSpPr/>
            <p:nvPr/>
          </p:nvSpPr>
          <p:spPr>
            <a:xfrm>
              <a:off x="510209" y="2582517"/>
              <a:ext cx="2445026" cy="2027582"/>
            </a:xfrm>
            <a:prstGeom prst="homePlate">
              <a:avLst>
                <a:gd name="adj" fmla="val 37582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algn="ctr"/>
              <a:endParaRPr lang="it-IT"/>
            </a:p>
          </p:txBody>
        </p:sp>
        <p:sp>
          <p:nvSpPr>
            <p:cNvPr id="10" name="Mostrina 9">
              <a:extLst>
                <a:ext uri="{FF2B5EF4-FFF2-40B4-BE49-F238E27FC236}">
                  <a16:creationId xmlns:a16="http://schemas.microsoft.com/office/drawing/2014/main" id="{16F7CD91-C550-BE4A-9474-A706AA030769}"/>
                </a:ext>
              </a:extLst>
            </p:cNvPr>
            <p:cNvSpPr/>
            <p:nvPr/>
          </p:nvSpPr>
          <p:spPr>
            <a:xfrm>
              <a:off x="2447926" y="2558498"/>
              <a:ext cx="3860109" cy="2051601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0" bIns="72000" rtlCol="0" anchor="ctr"/>
            <a:lstStyle/>
            <a:p>
              <a:pPr lvl="0" algn="ctr"/>
              <a:endParaRPr lang="it-IT" sz="3600">
                <a:solidFill>
                  <a:prstClr val="white"/>
                </a:solidFill>
              </a:endParaRPr>
            </a:p>
          </p:txBody>
        </p:sp>
        <p:sp>
          <p:nvSpPr>
            <p:cNvPr id="11" name="Pentagono 10">
              <a:extLst>
                <a:ext uri="{FF2B5EF4-FFF2-40B4-BE49-F238E27FC236}">
                  <a16:creationId xmlns:a16="http://schemas.microsoft.com/office/drawing/2014/main" id="{6E6FDC78-A80F-B147-8189-DFFC9701748A}"/>
                </a:ext>
              </a:extLst>
            </p:cNvPr>
            <p:cNvSpPr/>
            <p:nvPr/>
          </p:nvSpPr>
          <p:spPr>
            <a:xfrm>
              <a:off x="510208" y="4854851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>
                <a:solidFill>
                  <a:prstClr val="white"/>
                </a:solidFill>
              </a:endParaRPr>
            </a:p>
          </p:txBody>
        </p:sp>
        <p:sp>
          <p:nvSpPr>
            <p:cNvPr id="12" name="Pentagono 11">
              <a:extLst>
                <a:ext uri="{FF2B5EF4-FFF2-40B4-BE49-F238E27FC236}">
                  <a16:creationId xmlns:a16="http://schemas.microsoft.com/office/drawing/2014/main" id="{F9F443E3-12DE-5B4E-92C5-ED5357D4BFEA}"/>
                </a:ext>
              </a:extLst>
            </p:cNvPr>
            <p:cNvSpPr/>
            <p:nvPr/>
          </p:nvSpPr>
          <p:spPr>
            <a:xfrm>
              <a:off x="510208" y="5633742"/>
              <a:ext cx="8653670" cy="589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72000" rIns="72000" bIns="72000" rtlCol="0" anchor="ctr"/>
            <a:lstStyle/>
            <a:p>
              <a:pPr lvl="0" algn="ctr"/>
              <a:endParaRPr lang="it-IT" sz="2000">
                <a:solidFill>
                  <a:prstClr val="white"/>
                </a:solidFill>
              </a:endParaRPr>
            </a:p>
          </p:txBody>
        </p:sp>
        <p:sp>
          <p:nvSpPr>
            <p:cNvPr id="13" name="Mostrina 12">
              <a:extLst>
                <a:ext uri="{FF2B5EF4-FFF2-40B4-BE49-F238E27FC236}">
                  <a16:creationId xmlns:a16="http://schemas.microsoft.com/office/drawing/2014/main" id="{676D8A74-03D7-4B47-B3D6-BE38B6F56484}"/>
                </a:ext>
              </a:extLst>
            </p:cNvPr>
            <p:cNvSpPr/>
            <p:nvPr/>
          </p:nvSpPr>
          <p:spPr>
            <a:xfrm>
              <a:off x="5783456" y="2558499"/>
              <a:ext cx="3380422" cy="2063610"/>
            </a:xfrm>
            <a:prstGeom prst="chevron">
              <a:avLst>
                <a:gd name="adj" fmla="val 3958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0" bIns="72000" rtlCol="0" anchor="ctr"/>
            <a:lstStyle/>
            <a:p>
              <a:pPr lvl="0" algn="ctr"/>
              <a:endParaRPr lang="it-IT">
                <a:solidFill>
                  <a:prstClr val="white"/>
                </a:solidFill>
              </a:endParaRPr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24B12EC5-4E09-DD42-AC73-CADCB8C00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29" y="1604072"/>
            <a:ext cx="7056527" cy="4837006"/>
          </a:xfrm>
          <a:prstGeom prst="rect">
            <a:avLst/>
          </a:prstGeom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98ECC04-704E-6949-8C9B-57D166484BD9}"/>
              </a:ext>
            </a:extLst>
          </p:cNvPr>
          <p:cNvSpPr/>
          <p:nvPr/>
        </p:nvSpPr>
        <p:spPr>
          <a:xfrm>
            <a:off x="2584668" y="1757896"/>
            <a:ext cx="2582739" cy="1380892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/>
              <a:t>DISTRIBUZIONE </a:t>
            </a:r>
          </a:p>
          <a:p>
            <a:pPr algn="ctr"/>
            <a:r>
              <a:rPr lang="it-IT"/>
              <a:t>PRIME DOSI</a:t>
            </a:r>
          </a:p>
          <a:p>
            <a:pPr algn="ctr"/>
            <a:r>
              <a:rPr lang="it-IT"/>
              <a:t>(3,4 Mln)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1F2259F-3FC7-0A4A-8624-59AFB9EE5153}"/>
              </a:ext>
            </a:extLst>
          </p:cNvPr>
          <p:cNvSpPr/>
          <p:nvPr/>
        </p:nvSpPr>
        <p:spPr>
          <a:xfrm>
            <a:off x="6569698" y="1757897"/>
            <a:ext cx="2582739" cy="1380892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/>
              <a:t>DISTRIBUZIONI SUCCESSIVE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EBB1494-790B-1444-9457-B07A49F9F5DE}"/>
              </a:ext>
            </a:extLst>
          </p:cNvPr>
          <p:cNvSpPr/>
          <p:nvPr/>
        </p:nvSpPr>
        <p:spPr>
          <a:xfrm>
            <a:off x="1020302" y="1528738"/>
            <a:ext cx="1182408" cy="633477"/>
          </a:xfrm>
          <a:prstGeom prst="roundRect">
            <a:avLst>
              <a:gd name="adj" fmla="val 6000"/>
            </a:avLst>
          </a:prstGeom>
          <a:gradFill flip="none" rotWithShape="1">
            <a:gsLst>
              <a:gs pos="0">
                <a:schemeClr val="accent5">
                  <a:lumMod val="84000"/>
                  <a:lumOff val="16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it-IT" sz="1400"/>
              <a:t>BELGIO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FEF2B20-0C32-A94C-A472-928C8DA708C5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5167407" y="2448342"/>
            <a:ext cx="1402291" cy="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4 35">
            <a:extLst>
              <a:ext uri="{FF2B5EF4-FFF2-40B4-BE49-F238E27FC236}">
                <a16:creationId xmlns:a16="http://schemas.microsoft.com/office/drawing/2014/main" id="{5173CA4C-B303-7B44-8DB9-5AF5E01225DA}"/>
              </a:ext>
            </a:extLst>
          </p:cNvPr>
          <p:cNvCxnSpPr>
            <a:stCxn id="27" idx="2"/>
            <a:endCxn id="25" idx="1"/>
          </p:cNvCxnSpPr>
          <p:nvPr/>
        </p:nvCxnSpPr>
        <p:spPr>
          <a:xfrm rot="16200000" flipH="1">
            <a:off x="1955024" y="1818697"/>
            <a:ext cx="286127" cy="973162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ella 137">
            <a:extLst>
              <a:ext uri="{FF2B5EF4-FFF2-40B4-BE49-F238E27FC236}">
                <a16:creationId xmlns:a16="http://schemas.microsoft.com/office/drawing/2014/main" id="{E471D429-4746-A646-8BA5-E1EEF08CB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69711"/>
              </p:ext>
            </p:extLst>
          </p:nvPr>
        </p:nvGraphicFramePr>
        <p:xfrm>
          <a:off x="836019" y="3253618"/>
          <a:ext cx="8798311" cy="345240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1921373">
                  <a:extLst>
                    <a:ext uri="{9D8B030D-6E8A-4147-A177-3AD203B41FA5}">
                      <a16:colId xmlns:a16="http://schemas.microsoft.com/office/drawing/2014/main" val="147717211"/>
                    </a:ext>
                  </a:extLst>
                </a:gridCol>
                <a:gridCol w="3166330">
                  <a:extLst>
                    <a:ext uri="{9D8B030D-6E8A-4147-A177-3AD203B41FA5}">
                      <a16:colId xmlns:a16="http://schemas.microsoft.com/office/drawing/2014/main" val="3818954750"/>
                    </a:ext>
                  </a:extLst>
                </a:gridCol>
                <a:gridCol w="3710608">
                  <a:extLst>
                    <a:ext uri="{9D8B030D-6E8A-4147-A177-3AD203B41FA5}">
                      <a16:colId xmlns:a16="http://schemas.microsoft.com/office/drawing/2014/main" val="3086277701"/>
                    </a:ext>
                  </a:extLst>
                </a:gridCol>
              </a:tblGrid>
              <a:tr h="147237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DESCRIZIONE</a:t>
                      </a:r>
                    </a:p>
                  </a:txBody>
                  <a:tcPr anchor="ctr">
                    <a:solidFill>
                      <a:srgbClr val="929292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Pfizer spedisce direttamente ai punti di somministrazione già individuati dalle Regioni sulla base di un piano di distribuzione definito dal Commissario.</a:t>
                      </a:r>
                    </a:p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Il Piano complessivo potrà essere modificato una settimana prima di ogni invio sulla base delle esigenze comunicate dagli enti territoriali al Commissario. La periodicità delle consegne sarà probabilmente bisettimanale.</a:t>
                      </a:r>
                    </a:p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 distribuzione degli altri prodotti necessari alla somministrazione è curata dal Commissario con spedizioni bisettimanali.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 distribuzioni successive sono regolate nelle modalità definite per le prime dosi. </a:t>
                      </a:r>
                    </a:p>
                  </a:txBody>
                  <a:tcPr marL="144000" marR="144000" marT="144000" marB="108000"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9583"/>
                  </a:ext>
                </a:extLst>
              </a:tr>
            </a:tbl>
          </a:graphicData>
        </a:graphic>
      </p:graphicFrame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F782034E-374B-4709-B522-1B4C00E9AEC3}"/>
              </a:ext>
            </a:extLst>
          </p:cNvPr>
          <p:cNvSpPr txBox="1">
            <a:spLocks/>
          </p:cNvSpPr>
          <p:nvPr/>
        </p:nvSpPr>
        <p:spPr>
          <a:xfrm>
            <a:off x="9641195" y="1366152"/>
            <a:ext cx="2550806" cy="4828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processo è stato condiviso con Pfizer.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L’azienda ha precisato che la seconda dose di vaccino deve essere somministrata tra il 19° e il 23° giorno dopo la prima</a:t>
            </a: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Pfizer renderà disponibile un Help Desk per supportare gli operatori nella conservazione e somministrazione del vaccino.</a:t>
            </a:r>
          </a:p>
        </p:txBody>
      </p:sp>
    </p:spTree>
    <p:extLst>
      <p:ext uri="{BB962C8B-B14F-4D97-AF65-F5344CB8AC3E}">
        <p14:creationId xmlns:p14="http://schemas.microsoft.com/office/powerpoint/2010/main" val="153912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629039" y="1383099"/>
            <a:ext cx="8499971" cy="5164786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F63F7C2-E1B9-4260-AD2B-313C6563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20" y="2229111"/>
            <a:ext cx="8499970" cy="2837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accent2"/>
                </a:solidFill>
                <a:latin typeface="+mj-lt"/>
              </a:rPr>
              <a:t>277 </a:t>
            </a:r>
            <a:r>
              <a:rPr lang="it-IT" sz="1100" dirty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Punti di somministrazione  (presidi ospedalieri)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600" dirty="0">
                <a:solidFill>
                  <a:schemeClr val="accent2"/>
                </a:solidFill>
                <a:latin typeface="+mj-lt"/>
              </a:rPr>
              <a:t>89% </a:t>
            </a:r>
            <a:r>
              <a:rPr lang="it-IT" sz="1600" dirty="0">
                <a:latin typeface="+mj-lt"/>
              </a:rPr>
              <a:t>delle province coperte (ULT già disponibili o in fase di acquisizione)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600" dirty="0">
                <a:solidFill>
                  <a:schemeClr val="accent2"/>
                </a:solidFill>
                <a:latin typeface="+mj-lt"/>
              </a:rPr>
              <a:t>1.8 mln </a:t>
            </a:r>
            <a:r>
              <a:rPr lang="it-IT" sz="1600" dirty="0">
                <a:latin typeface="+mj-lt"/>
              </a:rPr>
              <a:t>di persone da vaccinare (1° fase)</a:t>
            </a:r>
            <a:endParaRPr lang="it-IT" sz="1100" dirty="0">
              <a:latin typeface="+mj-lt"/>
            </a:endParaRPr>
          </a:p>
          <a:p>
            <a:pPr marL="0" indent="0">
              <a:buNone/>
            </a:pPr>
            <a:endParaRPr lang="it-IT" sz="1100" dirty="0">
              <a:latin typeface="+mj-lt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1DA613B-1ACA-481A-A626-715AD369411B}"/>
              </a:ext>
            </a:extLst>
          </p:cNvPr>
          <p:cNvSpPr txBox="1">
            <a:spLocks/>
          </p:cNvSpPr>
          <p:nvPr/>
        </p:nvSpPr>
        <p:spPr>
          <a:xfrm>
            <a:off x="5636331" y="3577828"/>
            <a:ext cx="1628165" cy="1082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>
                <a:latin typeface="+mj-lt"/>
              </a:rPr>
              <a:t>70% sanitari</a:t>
            </a:r>
          </a:p>
          <a:p>
            <a:r>
              <a:rPr lang="it-IT" sz="1600">
                <a:latin typeface="+mj-lt"/>
              </a:rPr>
              <a:t>30% RSA</a:t>
            </a: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1FD9CB8D-CB23-4EC1-9B36-EDDC4358FFC1}"/>
              </a:ext>
            </a:extLst>
          </p:cNvPr>
          <p:cNvSpPr/>
          <p:nvPr/>
        </p:nvSpPr>
        <p:spPr>
          <a:xfrm>
            <a:off x="5341171" y="3757996"/>
            <a:ext cx="295160" cy="7688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187C740-180C-4470-BF9B-18AE99BEA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876" y="2239698"/>
            <a:ext cx="4380633" cy="3805474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2AB41166-C423-49F9-AC38-3090BC1DD20F}"/>
              </a:ext>
            </a:extLst>
          </p:cNvPr>
          <p:cNvSpPr txBox="1">
            <a:spLocks/>
          </p:cNvSpPr>
          <p:nvPr/>
        </p:nvSpPr>
        <p:spPr>
          <a:xfrm>
            <a:off x="708910" y="1572994"/>
            <a:ext cx="4879090" cy="365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700" b="1" dirty="0">
                <a:solidFill>
                  <a:srgbClr val="C00000"/>
                </a:solidFill>
                <a:latin typeface="+mj-lt"/>
              </a:rPr>
              <a:t>Modello </a:t>
            </a:r>
            <a:r>
              <a:rPr lang="it-IT" sz="1700" b="1" i="1" dirty="0" err="1">
                <a:solidFill>
                  <a:srgbClr val="C00000"/>
                </a:solidFill>
                <a:latin typeface="+mj-lt"/>
              </a:rPr>
              <a:t>freeze</a:t>
            </a:r>
            <a:r>
              <a:rPr lang="it-IT" sz="1700" b="1" dirty="0">
                <a:solidFill>
                  <a:srgbClr val="C00000"/>
                </a:solidFill>
                <a:latin typeface="+mj-lt"/>
              </a:rPr>
              <a:t>: interlocuzioni con le Regioni</a:t>
            </a:r>
            <a:endParaRPr lang="it-IT" sz="1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5142AE3D-32AF-4BAF-B77C-E7170EE1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PROCESSO - distribuzione e conservazione</a:t>
            </a:r>
            <a:br>
              <a:rPr lang="it-IT" sz="3200" dirty="0"/>
            </a:br>
            <a:r>
              <a:rPr lang="it-IT" sz="3200" i="1" dirty="0"/>
              <a:t>Modello </a:t>
            </a:r>
            <a:r>
              <a:rPr lang="it-IT" sz="3200" i="1" dirty="0" err="1"/>
              <a:t>freeze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4319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3F1900B-523E-2D4C-AA1E-2067EBED6D84}"/>
              </a:ext>
            </a:extLst>
          </p:cNvPr>
          <p:cNvSpPr/>
          <p:nvPr/>
        </p:nvSpPr>
        <p:spPr>
          <a:xfrm>
            <a:off x="370114" y="1383098"/>
            <a:ext cx="11422225" cy="5474901"/>
          </a:xfrm>
          <a:prstGeom prst="roundRect">
            <a:avLst>
              <a:gd name="adj" fmla="val 423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BC5A50-76E0-4C41-BBA5-E7CE8E94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56" y="339321"/>
            <a:ext cx="2103078" cy="813619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2930918-2A23-440E-BF96-07A650105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37758"/>
              </p:ext>
            </p:extLst>
          </p:nvPr>
        </p:nvGraphicFramePr>
        <p:xfrm>
          <a:off x="510208" y="1443290"/>
          <a:ext cx="7657903" cy="525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8998">
                  <a:extLst>
                    <a:ext uri="{9D8B030D-6E8A-4147-A177-3AD203B41FA5}">
                      <a16:colId xmlns:a16="http://schemas.microsoft.com/office/drawing/2014/main" val="1466078879"/>
                    </a:ext>
                  </a:extLst>
                </a:gridCol>
                <a:gridCol w="1408507">
                  <a:extLst>
                    <a:ext uri="{9D8B030D-6E8A-4147-A177-3AD203B41FA5}">
                      <a16:colId xmlns:a16="http://schemas.microsoft.com/office/drawing/2014/main" val="2779949310"/>
                    </a:ext>
                  </a:extLst>
                </a:gridCol>
                <a:gridCol w="1408507">
                  <a:extLst>
                    <a:ext uri="{9D8B030D-6E8A-4147-A177-3AD203B41FA5}">
                      <a16:colId xmlns:a16="http://schemas.microsoft.com/office/drawing/2014/main" val="2209747747"/>
                    </a:ext>
                  </a:extLst>
                </a:gridCol>
                <a:gridCol w="1408507">
                  <a:extLst>
                    <a:ext uri="{9D8B030D-6E8A-4147-A177-3AD203B41FA5}">
                      <a16:colId xmlns:a16="http://schemas.microsoft.com/office/drawing/2014/main" val="3106845826"/>
                    </a:ext>
                  </a:extLst>
                </a:gridCol>
                <a:gridCol w="1203384">
                  <a:extLst>
                    <a:ext uri="{9D8B030D-6E8A-4147-A177-3AD203B41FA5}">
                      <a16:colId xmlns:a16="http://schemas.microsoft.com/office/drawing/2014/main" val="3912454922"/>
                    </a:ext>
                  </a:extLst>
                </a:gridCol>
              </a:tblGrid>
              <a:tr h="559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Regioni</a:t>
                      </a:r>
                      <a:endParaRPr lang="it-IT" sz="12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Persone da vaccinare</a:t>
                      </a:r>
                      <a:b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 fase) </a:t>
                      </a:r>
                      <a:endParaRPr lang="it-IT" sz="12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Punti massimi disponibili</a:t>
                      </a:r>
                      <a:endParaRPr lang="it-IT" sz="12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Punti comunicati</a:t>
                      </a:r>
                      <a:endParaRPr lang="it-IT" sz="1200" b="1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Province senza celle ULT</a:t>
                      </a:r>
                    </a:p>
                    <a:p>
                      <a:pPr algn="ctr" fontAlgn="ctr"/>
                      <a:r>
                        <a:rPr lang="it-IT" sz="10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(non disponibili)</a:t>
                      </a: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88609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34.748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91819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11.425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42919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58.068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29654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150.366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34822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Emilia Romagna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177.186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47636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56.713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91968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356.824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177872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72.171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80990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308.494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91353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39.334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76182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10.853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14565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Provincia Bolzano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26.190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72826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Provincia Trento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20.653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60468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131.430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98627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49.302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64863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40.050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79490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111.449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65715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51.621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94003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16.285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744991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4.419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38190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146.743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08627"/>
                  </a:ext>
                </a:extLst>
              </a:tr>
              <a:tr h="2027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1.874.323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54" marR="7654" marT="765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30646"/>
                  </a:ext>
                </a:extLst>
              </a:tr>
            </a:tbl>
          </a:graphicData>
        </a:graphic>
      </p:graphicFrame>
      <p:sp>
        <p:nvSpPr>
          <p:cNvPr id="36" name="Titolo 1">
            <a:extLst>
              <a:ext uri="{FF2B5EF4-FFF2-40B4-BE49-F238E27FC236}">
                <a16:creationId xmlns:a16="http://schemas.microsoft.com/office/drawing/2014/main" id="{E1969193-402F-4EFF-81DD-2CD84F5E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" y="365126"/>
            <a:ext cx="10843592" cy="78781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PROCESSO - distribuzione e conservazione</a:t>
            </a:r>
            <a:br>
              <a:rPr lang="it-IT" sz="3200" dirty="0"/>
            </a:br>
            <a:r>
              <a:rPr lang="it-IT" sz="3200" i="1" dirty="0"/>
              <a:t>Modello </a:t>
            </a:r>
            <a:r>
              <a:rPr lang="it-IT" sz="3200" i="1" dirty="0" err="1"/>
              <a:t>freeze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07699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92D63CF2E8D948ADDD65C92484D39C" ma:contentTypeVersion="4" ma:contentTypeDescription="Creare un nuovo documento." ma:contentTypeScope="" ma:versionID="5fd849a8009e649a80c89e2fcb33b8dc">
  <xsd:schema xmlns:xsd="http://www.w3.org/2001/XMLSchema" xmlns:xs="http://www.w3.org/2001/XMLSchema" xmlns:p="http://schemas.microsoft.com/office/2006/metadata/properties" xmlns:ns2="ab77cfbf-eeaa-4f56-a7c8-50fb4b5a7f22" targetNamespace="http://schemas.microsoft.com/office/2006/metadata/properties" ma:root="true" ma:fieldsID="f2fb5212c6c7d76f03af9b816fe99820" ns2:_="">
    <xsd:import namespace="ab77cfbf-eeaa-4f56-a7c8-50fb4b5a7f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7cfbf-eeaa-4f56-a7c8-50fb4b5a7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AB3D0-A618-409B-9A4D-E2E7574A78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F16AB-EC62-40EE-A36F-9F83AE5CFFE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ab77cfbf-eeaa-4f56-a7c8-50fb4b5a7f22"/>
  </ds:schemaRefs>
</ds:datastoreItem>
</file>

<file path=customXml/itemProps3.xml><?xml version="1.0" encoding="utf-8"?>
<ds:datastoreItem xmlns:ds="http://schemas.openxmlformats.org/officeDocument/2006/customXml" ds:itemID="{185693F2-E9CA-4D5A-A7BB-1D979920EA03}">
  <ds:schemaRefs>
    <ds:schemaRef ds:uri="ab77cfbf-eeaa-4f56-a7c8-50fb4b5a7f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2891</Words>
  <Application>Microsoft Office PowerPoint</Application>
  <PresentationFormat>Widescreen</PresentationFormat>
  <Paragraphs>509</Paragraphs>
  <Slides>26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Raleway</vt:lpstr>
      <vt:lpstr>Wingdings</vt:lpstr>
      <vt:lpstr>Tema di Office</vt:lpstr>
      <vt:lpstr>Piano Vaccini Covid-19</vt:lpstr>
      <vt:lpstr>PREMESSA </vt:lpstr>
      <vt:lpstr>IL PROCESSO -  schema di sintesi</vt:lpstr>
      <vt:lpstr>IL PROCESSO – Coordinamento</vt:lpstr>
      <vt:lpstr>IL PIANO DI ARRIVO DEI VACCINI</vt:lpstr>
      <vt:lpstr>IL PIANO DI VACCINAZIONE DELLA POPOLAZIONE</vt:lpstr>
      <vt:lpstr>IL PROCESSO - distribuzione e conservazione Modello freeze</vt:lpstr>
      <vt:lpstr>IL PROCESSO - distribuzione e conservazione Modello freeze</vt:lpstr>
      <vt:lpstr>IL PROCESSO - distribuzione e conservazione Modello freeze</vt:lpstr>
      <vt:lpstr>IL PROCESSO - distribuzione e conservazione Modello freeze -&gt; situazione ultracongelatori</vt:lpstr>
      <vt:lpstr>IL PROCESSO - distribuzione e conservazione Modello cold</vt:lpstr>
      <vt:lpstr>IL PROCESSO - distribuzione e conservazione Modello cold</vt:lpstr>
      <vt:lpstr>IL PROCESSO - distribuzione e conservazione Modello cold</vt:lpstr>
      <vt:lpstr>IL PROCESSO – coinvolgimento delle Forze Armate</vt:lpstr>
      <vt:lpstr>IL PROCESSO -  somministrazione</vt:lpstr>
      <vt:lpstr>IL PROCESSO - monitoraggio e sorveglianza </vt:lpstr>
      <vt:lpstr>IL PERSONALE SANITARIO ipotesi di base per il dimensionamento</vt:lpstr>
      <vt:lpstr>IL PERSONALE SANITARIO - il dimensionamento</vt:lpstr>
      <vt:lpstr>IL PERSONALE SANITARIO - selezione e gestione</vt:lpstr>
      <vt:lpstr>IL PERSONALE SANITARIO - elezione e gestione</vt:lpstr>
      <vt:lpstr>IL PERSONALE SANITARIO - Responsabilità</vt:lpstr>
      <vt:lpstr>IL PROCESSO – Formazione</vt:lpstr>
      <vt:lpstr>IL PROCESSO - Comunicazione</vt:lpstr>
      <vt:lpstr>ILPROCESSO – l’identità della campagna</vt:lpstr>
      <vt:lpstr>IL SISTEMA INFORMATIVO -  le fasi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Vaccini Covid-19</dc:title>
  <dc:creator>Padelli Riccardo</dc:creator>
  <cp:lastModifiedBy>Fabrizi Silvia</cp:lastModifiedBy>
  <cp:revision>3</cp:revision>
  <cp:lastPrinted>2020-12-07T15:51:03Z</cp:lastPrinted>
  <dcterms:created xsi:type="dcterms:W3CDTF">2020-11-25T11:14:26Z</dcterms:created>
  <dcterms:modified xsi:type="dcterms:W3CDTF">2020-12-07T16:52:12Z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0x010100E792D63CF2E8D948ADDD65C92484D39C</vt:lpwstr>
  </property>
</Properties>
</file>